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3" r:id="rId5"/>
    <p:sldId id="259" r:id="rId6"/>
    <p:sldId id="260" r:id="rId7"/>
    <p:sldId id="272" r:id="rId8"/>
    <p:sldId id="274" r:id="rId9"/>
    <p:sldId id="271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Edward" initials="WE" lastIdx="1" clrIdx="0">
    <p:extLst>
      <p:ext uri="{19B8F6BF-5375-455C-9EA6-DF929625EA0E}">
        <p15:presenceInfo xmlns:p15="http://schemas.microsoft.com/office/powerpoint/2012/main" userId="S-1-5-21-1984772128-1885951126-709122288-18034" providerId="AD"/>
      </p:ext>
    </p:extLst>
  </p:cmAuthor>
  <p:cmAuthor id="2" name="Koch, Denise" initials="KD" lastIdx="1" clrIdx="1">
    <p:extLst>
      <p:ext uri="{19B8F6BF-5375-455C-9EA6-DF929625EA0E}">
        <p15:presenceInfo xmlns:p15="http://schemas.microsoft.com/office/powerpoint/2012/main" userId="S-1-5-21-1984772128-1885951126-709122288-382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5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Presentation for Juneau Commission on Sustainability.  Given on 9/12/2018, at 5:30pm at the Downtown Juneau</a:t>
            </a:r>
            <a:r>
              <a:rPr lang="en-US" baseline="0" dirty="0" smtClean="0"/>
              <a:t> Public Library.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78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4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46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00" b="1" dirty="0" smtClean="0"/>
              <a:t>18 AAC 50.070. Marine vessel visible emission standards</a:t>
            </a:r>
            <a:endParaRPr lang="en-US" sz="1200" b="1" i="1" dirty="0" smtClean="0"/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sz="1200" i="1" dirty="0" smtClean="0"/>
              <a:t>1)(A) While vessel is at berth or anchor (over </a:t>
            </a:r>
            <a:r>
              <a:rPr lang="en-US" sz="1200" b="1" i="1" dirty="0" smtClean="0"/>
              <a:t>20%</a:t>
            </a:r>
            <a:r>
              <a:rPr lang="en-US" sz="1200" i="1" dirty="0" smtClean="0"/>
              <a:t> for up to three minutes 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i="1" dirty="0" smtClean="0"/>
              <a:t>(1)(B) While vessel is at berth during initial startup of the vessel preparing to cast off or weigh anchor (over </a:t>
            </a:r>
            <a:r>
              <a:rPr lang="en-US" sz="1200" b="1" i="1" dirty="0" smtClean="0"/>
              <a:t>20%</a:t>
            </a:r>
            <a:r>
              <a:rPr lang="en-US" sz="1200" i="1" dirty="0" smtClean="0"/>
              <a:t> for up to six minutes)</a:t>
            </a:r>
            <a:endParaRPr lang="en-US" sz="1200" dirty="0" smtClean="0"/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sz="1200" i="1" dirty="0" smtClean="0"/>
              <a:t>(2)During the hour immediately after weighing anchor or casting off (up to 40% for an hour </a:t>
            </a:r>
            <a:r>
              <a:rPr lang="en-US" sz="1200" b="1" i="1" dirty="0" smtClean="0"/>
              <a:t>or</a:t>
            </a:r>
            <a:r>
              <a:rPr lang="en-US" sz="1200" i="1" dirty="0" smtClean="0"/>
              <a:t> up to 100% for nine minutes)</a:t>
            </a:r>
          </a:p>
          <a:p>
            <a:pPr marL="0" indent="0">
              <a:buNone/>
            </a:pPr>
            <a:r>
              <a:rPr lang="en-US" sz="1200" b="1" dirty="0" smtClean="0"/>
              <a:t>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i="1" dirty="0" smtClean="0"/>
              <a:t>(3) During the hour before completion of maneuvering to anchor or making fast to shore (up to 40% for an hour </a:t>
            </a:r>
            <a:r>
              <a:rPr lang="en-US" sz="1200" b="1" i="1" dirty="0" smtClean="0"/>
              <a:t>or</a:t>
            </a:r>
            <a:r>
              <a:rPr lang="en-US" sz="1200" i="1" dirty="0" smtClean="0"/>
              <a:t> up to 100% for nine minutes)</a:t>
            </a:r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sz="1200" i="1" dirty="0" smtClean="0"/>
              <a:t>(4)Vessel underway and not covered under 1-3 above (over </a:t>
            </a:r>
            <a:r>
              <a:rPr lang="en-US" sz="1200" b="1" i="1" dirty="0" smtClean="0"/>
              <a:t>20%</a:t>
            </a:r>
            <a:r>
              <a:rPr lang="en-US" sz="1200" i="1" dirty="0" smtClean="0"/>
              <a:t> for up to three minutes 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192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Currently there are 2 active COBC that cover </a:t>
            </a:r>
            <a:r>
              <a:rPr lang="en-US" baseline="0" dirty="0" smtClean="0"/>
              <a:t> 2 operators (and their Alaska fleet).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897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76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14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63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48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EFF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EFF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EFF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101" y="617204"/>
            <a:ext cx="11099797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BEFF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615" y="1611950"/>
            <a:ext cx="10986769" cy="4662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9587" y="6067497"/>
            <a:ext cx="498475" cy="589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dec.alaska.gov/water/cruise_ships/pdfs/ambientfs110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c.alaska.gov/water/cruise-ships/" TargetMode="External"/><Relationship Id="rId5" Type="http://schemas.openxmlformats.org/officeDocument/2006/relationships/hyperlink" Target="mailto:denise.koch@alaska.gov" TargetMode="External"/><Relationship Id="rId4" Type="http://schemas.openxmlformats.org/officeDocument/2006/relationships/hyperlink" Target="mailto:edward.white@alask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14400" y="1438414"/>
            <a:ext cx="9802496" cy="3085091"/>
          </a:xfrm>
          <a:prstGeom prst="rect">
            <a:avLst/>
          </a:prstGeom>
        </p:spPr>
        <p:txBody>
          <a:bodyPr vert="horz" wrap="square" lIns="0" tIns="83455" rIns="0" bIns="0" rtlCol="0">
            <a:spAutoFit/>
          </a:bodyPr>
          <a:lstStyle/>
          <a:p>
            <a:pPr marL="643255" marR="5080">
              <a:lnSpc>
                <a:spcPct val="100000"/>
              </a:lnSpc>
            </a:pPr>
            <a:r>
              <a:rPr lang="en-US" sz="6500" dirty="0" smtClean="0">
                <a:solidFill>
                  <a:srgbClr val="DBEFF9"/>
                </a:solidFill>
              </a:rPr>
              <a:t>Cruise Ship </a:t>
            </a:r>
            <a:r>
              <a:rPr lang="en-US" sz="6500" dirty="0">
                <a:solidFill>
                  <a:srgbClr val="DBEFF9"/>
                </a:solidFill>
              </a:rPr>
              <a:t>Industry </a:t>
            </a:r>
            <a:r>
              <a:rPr lang="en-US" sz="6500" dirty="0" smtClean="0">
                <a:solidFill>
                  <a:srgbClr val="DBEFF9"/>
                </a:solidFill>
              </a:rPr>
              <a:t>Potential Impact on Air Quality</a:t>
            </a:r>
            <a:endParaRPr sz="6500" dirty="0"/>
          </a:p>
        </p:txBody>
      </p:sp>
      <p:sp>
        <p:nvSpPr>
          <p:cNvPr id="6" name="object 6"/>
          <p:cNvSpPr txBox="1"/>
          <p:nvPr/>
        </p:nvSpPr>
        <p:spPr>
          <a:xfrm>
            <a:off x="1233694" y="4937485"/>
            <a:ext cx="6081506" cy="109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800"/>
              </a:lnSpc>
            </a:pP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EP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 EN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3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EN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CO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S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F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 smtClean="0">
                <a:solidFill>
                  <a:srgbClr val="FFFF00"/>
                </a:solidFill>
                <a:latin typeface="Century Gothic"/>
                <a:cs typeface="Century Gothic"/>
              </a:rPr>
              <a:t>Q</a:t>
            </a:r>
            <a:r>
              <a:rPr sz="1700" spc="-15" dirty="0" smtClean="0">
                <a:solidFill>
                  <a:srgbClr val="FFFF00"/>
                </a:solidFill>
                <a:latin typeface="Century Gothic"/>
                <a:cs typeface="Century Gothic"/>
              </a:rPr>
              <a:t>U</a:t>
            </a:r>
            <a:r>
              <a:rPr sz="1700" spc="35" dirty="0" smtClean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L</a:t>
            </a:r>
            <a:r>
              <a:rPr sz="1700" spc="5" dirty="0" smtClean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TY</a:t>
            </a:r>
            <a:r>
              <a:rPr lang="en-US"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 and DIVISION OF WATER QUALITY </a:t>
            </a:r>
          </a:p>
          <a:p>
            <a:pPr marL="12700" marR="5080">
              <a:lnSpc>
                <a:spcPct val="138800"/>
              </a:lnSpc>
            </a:pPr>
            <a:r>
              <a:rPr lang="en-US" sz="1700" spc="-5" dirty="0" smtClean="0">
                <a:solidFill>
                  <a:srgbClr val="FFFF00"/>
                </a:solidFill>
                <a:latin typeface="Century Gothic"/>
                <a:cs typeface="Century Gothic"/>
              </a:rPr>
              <a:t>SEPTEMBER 12, 2018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953" y="4709921"/>
            <a:ext cx="10169652" cy="68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953" y="4709921"/>
            <a:ext cx="10170160" cy="68580"/>
          </a:xfrm>
          <a:custGeom>
            <a:avLst/>
            <a:gdLst/>
            <a:ahLst/>
            <a:cxnLst/>
            <a:rect l="l" t="t" r="r" b="b"/>
            <a:pathLst>
              <a:path w="10170160" h="68579">
                <a:moveTo>
                  <a:pt x="0" y="68579"/>
                </a:moveTo>
                <a:lnTo>
                  <a:pt x="10169652" y="68579"/>
                </a:lnTo>
                <a:lnTo>
                  <a:pt x="10169652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71273" y="6243269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6736" y="381000"/>
            <a:ext cx="1063485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7585" algn="l"/>
                <a:tab pos="4392295" algn="l"/>
              </a:tabLst>
            </a:pPr>
            <a:r>
              <a:rPr lang="en-US" sz="4800" spc="-10" dirty="0" smtClean="0">
                <a:solidFill>
                  <a:srgbClr val="DBEFF9"/>
                </a:solidFill>
                <a:latin typeface="Century Gothic"/>
                <a:cs typeface="Century Gothic"/>
              </a:rPr>
              <a:t>Who at DEC Regulates Cruise Ships?</a:t>
            </a:r>
            <a:endParaRPr sz="4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" y="1358646"/>
            <a:ext cx="10739628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358646"/>
            <a:ext cx="10739755" cy="70485"/>
          </a:xfrm>
          <a:custGeom>
            <a:avLst/>
            <a:gdLst/>
            <a:ahLst/>
            <a:cxnLst/>
            <a:rect l="l" t="t" r="r" b="b"/>
            <a:pathLst>
              <a:path w="10739755" h="70484">
                <a:moveTo>
                  <a:pt x="0" y="0"/>
                </a:moveTo>
                <a:lnTo>
                  <a:pt x="10739628" y="0"/>
                </a:lnTo>
                <a:lnTo>
                  <a:pt x="10739628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20446" y="251165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Cruise Ships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3828" y="2504105"/>
            <a:ext cx="1066800" cy="30480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2736" y="223095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Wastewater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2820360"/>
            <a:ext cx="1124712" cy="49959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4552" y="319915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Air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62044" y="3202800"/>
            <a:ext cx="1207008" cy="23430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24678" y="3015289"/>
            <a:ext cx="181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Opacity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39184" y="3458230"/>
            <a:ext cx="1179576" cy="61316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9052" y="3741541"/>
            <a:ext cx="1914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1EF16"/>
                </a:solidFill>
              </a:rPr>
              <a:t>Ambient Air Quality</a:t>
            </a:r>
            <a:endParaRPr lang="en-US" sz="2000" dirty="0">
              <a:solidFill>
                <a:srgbClr val="11EF16"/>
              </a:solidFill>
            </a:endParaRPr>
          </a:p>
        </p:txBody>
      </p:sp>
      <p:sp>
        <p:nvSpPr>
          <p:cNvPr id="27" name="object 6"/>
          <p:cNvSpPr txBox="1"/>
          <p:nvPr/>
        </p:nvSpPr>
        <p:spPr>
          <a:xfrm>
            <a:off x="793242" y="5043222"/>
            <a:ext cx="1059878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8846"/>
              <a:buFont typeface="Wingdings"/>
              <a:buChar char=""/>
              <a:tabLst>
                <a:tab pos="355600" algn="l"/>
              </a:tabLst>
            </a:pPr>
            <a:r>
              <a:rPr lang="en-US" sz="2600" spc="-5" dirty="0" smtClean="0">
                <a:solidFill>
                  <a:srgbClr val="FFFF00"/>
                </a:solidFill>
                <a:latin typeface="Century Gothic"/>
                <a:cs typeface="Century Gothic"/>
              </a:rPr>
              <a:t>Yellow – Division of Water Quality; Cruise Ships – Ed White </a:t>
            </a:r>
            <a:endParaRPr sz="26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781050" y="5677633"/>
            <a:ext cx="1059878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1EF16"/>
              </a:buClr>
              <a:buSzPct val="78846"/>
              <a:buFont typeface="Wingdings"/>
              <a:buChar char=""/>
              <a:tabLst>
                <a:tab pos="355600" algn="l"/>
              </a:tabLst>
            </a:pPr>
            <a:r>
              <a:rPr lang="en-US" sz="2600" spc="-5" dirty="0" smtClean="0">
                <a:solidFill>
                  <a:srgbClr val="11EF16"/>
                </a:solidFill>
                <a:latin typeface="Century Gothic"/>
                <a:cs typeface="Century Gothic"/>
              </a:rPr>
              <a:t>Green – Division of Air Quality; Denise Koch </a:t>
            </a:r>
            <a:endParaRPr sz="2600" dirty="0">
              <a:solidFill>
                <a:srgbClr val="11EF16"/>
              </a:solidFill>
              <a:latin typeface="Century Gothic"/>
              <a:cs typeface="Century Gothic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2</a:t>
            </a:fld>
            <a:endParaRPr lang="en-US"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16507"/>
            <a:ext cx="5105400" cy="3066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350" y="356955"/>
            <a:ext cx="1109979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Emissions</a:t>
            </a:r>
            <a:endParaRPr spc="-1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" y="1358646"/>
            <a:ext cx="10739628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358646"/>
            <a:ext cx="10739755" cy="70485"/>
          </a:xfrm>
          <a:custGeom>
            <a:avLst/>
            <a:gdLst/>
            <a:ahLst/>
            <a:cxnLst/>
            <a:rect l="l" t="t" r="r" b="b"/>
            <a:pathLst>
              <a:path w="10739755" h="70484">
                <a:moveTo>
                  <a:pt x="0" y="0"/>
                </a:moveTo>
                <a:lnTo>
                  <a:pt x="10739628" y="0"/>
                </a:lnTo>
                <a:lnTo>
                  <a:pt x="10739628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710" y="1590299"/>
            <a:ext cx="5988690" cy="525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9411"/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Exhaust Gas Cleaning (Scrubbers)</a:t>
            </a:r>
          </a:p>
          <a:p>
            <a:pPr marL="812800" lvl="1" indent="-342900">
              <a:buClr>
                <a:srgbClr val="FFFF00"/>
              </a:buClr>
              <a:buSzPct val="79411"/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Emission Control Area (Annex VI) </a:t>
            </a:r>
            <a:r>
              <a:rPr lang="en-US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ECA</a:t>
            </a:r>
          </a:p>
          <a:p>
            <a:pPr marL="812800" lvl="1" indent="-342900">
              <a:buClr>
                <a:srgbClr val="FFFF00"/>
              </a:buClr>
              <a:buSzPct val="79411"/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Starting in 2015 vessels must use fuel containing less than 0.1% sulfur or an approved equivalent method </a:t>
            </a:r>
          </a:p>
          <a:p>
            <a:pPr marL="812800" lvl="1" indent="-342900">
              <a:buClr>
                <a:srgbClr val="FFFF00"/>
              </a:buClr>
              <a:buSzPct val="79411"/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Scrubbers </a:t>
            </a:r>
            <a:r>
              <a:rPr lang="en-US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lang="en-US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uthorized by EPA </a:t>
            </a:r>
          </a:p>
          <a:p>
            <a:pPr marL="812800" lvl="1" indent="-342900">
              <a:buClr>
                <a:srgbClr val="FFFF00"/>
              </a:buClr>
              <a:buSzPct val="79411"/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Inspected and certified by Coast Guard</a:t>
            </a:r>
          </a:p>
          <a:p>
            <a:pPr marL="812800" lvl="1" indent="-342900">
              <a:buClr>
                <a:srgbClr val="FFFF00"/>
              </a:buClr>
              <a:buSzPct val="79411"/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Annex VI does not cover all of Alaska – covers east of Kodiak Island. 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5525200" cy="381075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3</a:t>
            </a:fld>
            <a:endParaRPr lang="en-US"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350" y="356955"/>
            <a:ext cx="1109979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lang="en-US" dirty="0" smtClean="0"/>
              <a:t>Opacity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514350" y="1358646"/>
            <a:ext cx="10739628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358646"/>
            <a:ext cx="10739755" cy="70485"/>
          </a:xfrm>
          <a:custGeom>
            <a:avLst/>
            <a:gdLst/>
            <a:ahLst/>
            <a:cxnLst/>
            <a:rect l="l" t="t" r="r" b="b"/>
            <a:pathLst>
              <a:path w="10739755" h="70484">
                <a:moveTo>
                  <a:pt x="0" y="0"/>
                </a:moveTo>
                <a:lnTo>
                  <a:pt x="10739628" y="0"/>
                </a:lnTo>
                <a:lnTo>
                  <a:pt x="10739628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4164" y="1636019"/>
            <a:ext cx="5652137" cy="534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FFFF00"/>
              </a:buClr>
              <a:buSzPct val="79411"/>
              <a:buFont typeface="Wingdings"/>
              <a:buChar char=""/>
              <a:tabLst>
                <a:tab pos="355600" algn="l"/>
              </a:tabLst>
            </a:pPr>
            <a:r>
              <a:rPr lang="en-US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lang="en-US"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hips must comply with State’s Opacity limits 18 AAC 50.070</a:t>
            </a: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9411"/>
              <a:buFont typeface="Wingdings"/>
              <a:buChar char=""/>
              <a:tabLst>
                <a:tab pos="756920" algn="l"/>
              </a:tabLst>
            </a:pPr>
            <a:r>
              <a:rPr lang="en-US" sz="28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State of Alaska has been monitoring vessel air emissions since 1970s, use EPA Method 9</a:t>
            </a:r>
          </a:p>
          <a:p>
            <a:pPr marL="812800" lvl="1" indent="-342900">
              <a:spcBef>
                <a:spcPts val="585"/>
              </a:spcBef>
              <a:buClr>
                <a:srgbClr val="FFFF00"/>
              </a:buClr>
              <a:buSzPct val="79411"/>
              <a:buFont typeface="Wingdings"/>
              <a:buChar char=""/>
              <a:tabLst>
                <a:tab pos="355600" algn="l"/>
              </a:tabLst>
            </a:pPr>
            <a:r>
              <a:rPr lang="en-US" sz="2800" spc="20" dirty="0" smtClean="0">
                <a:solidFill>
                  <a:srgbClr val="FFFFFF"/>
                </a:solidFill>
                <a:latin typeface="Century Gothic"/>
                <a:cs typeface="Century Gothic"/>
              </a:rPr>
              <a:t>Opacity limits are 20% with  limited time exemptions for maneuvering and engine start up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5" y="1752218"/>
            <a:ext cx="5196824" cy="395030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>
            <a:off x="11680339" y="6268721"/>
            <a:ext cx="498475" cy="589279"/>
          </a:xfrm>
        </p:spPr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4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17384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1975" y="572535"/>
            <a:ext cx="11277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800" spc="-5" dirty="0" smtClean="0">
                <a:solidFill>
                  <a:srgbClr val="DBEFF9"/>
                </a:solidFill>
                <a:latin typeface="Century Gothic"/>
                <a:cs typeface="Century Gothic"/>
              </a:rPr>
              <a:t>Opacity Monitoring and Compliance</a:t>
            </a:r>
            <a:endParaRPr sz="4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550" y="1355597"/>
            <a:ext cx="10738104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551" y="1355596"/>
            <a:ext cx="10738104" cy="168403"/>
          </a:xfrm>
          <a:custGeom>
            <a:avLst/>
            <a:gdLst/>
            <a:ahLst/>
            <a:cxnLst/>
            <a:rect l="l" t="t" r="r" b="b"/>
            <a:pathLst>
              <a:path w="10738485" h="45719">
                <a:moveTo>
                  <a:pt x="0" y="0"/>
                </a:moveTo>
                <a:lnTo>
                  <a:pt x="10738104" y="0"/>
                </a:lnTo>
                <a:lnTo>
                  <a:pt x="10738104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4236" y="6143587"/>
            <a:ext cx="2222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12" y="195616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Opacity Readings Per Year Summary</a:t>
            </a:r>
            <a:endParaRPr lang="en-US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246855"/>
              </p:ext>
            </p:extLst>
          </p:nvPr>
        </p:nvGraphicFramePr>
        <p:xfrm>
          <a:off x="1828800" y="2479380"/>
          <a:ext cx="7391400" cy="830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940"/>
                <a:gridCol w="1040541"/>
                <a:gridCol w="1040541"/>
                <a:gridCol w="1040541"/>
                <a:gridCol w="936701"/>
                <a:gridCol w="1130136"/>
              </a:tblGrid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Readings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380*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66875" y="41910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Opacity Enforcement Action Per Year Summary</a:t>
            </a:r>
            <a:endParaRPr lang="en-US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005081"/>
              </p:ext>
            </p:extLst>
          </p:nvPr>
        </p:nvGraphicFramePr>
        <p:xfrm>
          <a:off x="1905000" y="4714220"/>
          <a:ext cx="7315200" cy="1245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371600"/>
                <a:gridCol w="887057"/>
                <a:gridCol w="1029814"/>
                <a:gridCol w="1054929"/>
                <a:gridCol w="990600"/>
              </a:tblGrid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2010- 2014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Violations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9*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Settlement totals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$533,125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$0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$0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$75,000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TBD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29600" y="6014610"/>
            <a:ext cx="260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*As of September 7, 2018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9882" y="630838"/>
            <a:ext cx="11369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215" algn="l"/>
                <a:tab pos="4644390" algn="l"/>
              </a:tabLst>
            </a:pPr>
            <a:r>
              <a:rPr lang="en-US" sz="4400" dirty="0" smtClean="0">
                <a:solidFill>
                  <a:srgbClr val="DBEFF9"/>
                </a:solidFill>
                <a:latin typeface="Century Gothic"/>
                <a:cs typeface="Century Gothic"/>
              </a:rPr>
              <a:t>Ambient Air Quality</a:t>
            </a:r>
            <a:endParaRPr sz="4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273" y="1480566"/>
            <a:ext cx="10739628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8273" y="1480566"/>
            <a:ext cx="10739755" cy="71755"/>
          </a:xfrm>
          <a:custGeom>
            <a:avLst/>
            <a:gdLst/>
            <a:ahLst/>
            <a:cxnLst/>
            <a:rect l="l" t="t" r="r" b="b"/>
            <a:pathLst>
              <a:path w="10739755" h="71755">
                <a:moveTo>
                  <a:pt x="0" y="0"/>
                </a:moveTo>
                <a:lnTo>
                  <a:pt x="10739628" y="0"/>
                </a:lnTo>
                <a:lnTo>
                  <a:pt x="10739628" y="71627"/>
                </a:lnTo>
                <a:lnTo>
                  <a:pt x="0" y="716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72200" y="1763041"/>
            <a:ext cx="5757482" cy="5575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Federal Government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established national ambient air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quality standards 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(NAAQS) for </a:t>
            </a:r>
            <a:r>
              <a:rPr lang="en-US" sz="2200" dirty="0">
                <a:solidFill>
                  <a:srgbClr val="FFFFFF"/>
                </a:solidFill>
                <a:latin typeface="Century Gothic"/>
                <a:cs typeface="Century Gothic"/>
              </a:rPr>
              <a:t>the protection of public health. </a:t>
            </a:r>
            <a:endParaRPr sz="22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55600" marR="890905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In 2000 an </a:t>
            </a:r>
            <a:r>
              <a:rPr lang="en-US" sz="2200" spc="-5" dirty="0" smtClean="0">
                <a:solidFill>
                  <a:srgbClr val="FFFFFF"/>
                </a:solidFill>
                <a:latin typeface="Century Gothic"/>
                <a:cs typeface="Century Gothic"/>
                <a:hlinkClick r:id="rId4"/>
              </a:rPr>
              <a:t>Ambient Air Quality study</a:t>
            </a:r>
            <a:r>
              <a:rPr lang="en-US"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was conducted in Juneau due to concern about cruise ship opacity.</a:t>
            </a:r>
          </a:p>
          <a:p>
            <a:pPr marL="812800" marR="890905" lvl="1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No exceedances of air quality standards were found in the 2000 study</a:t>
            </a:r>
          </a:p>
          <a:p>
            <a:pPr marL="469900" marR="890905" lvl="1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tabLst>
                <a:tab pos="355600" algn="l"/>
              </a:tabLst>
            </a:pP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45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2" y="1981200"/>
            <a:ext cx="5635541" cy="37326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6</a:t>
            </a:fld>
            <a:endParaRPr lang="en-US"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273" y="359480"/>
            <a:ext cx="113698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215" algn="l"/>
                <a:tab pos="4644390" algn="l"/>
              </a:tabLst>
            </a:pPr>
            <a:r>
              <a:rPr lang="en-US" sz="5400" dirty="0" smtClean="0">
                <a:solidFill>
                  <a:srgbClr val="DBEFF9"/>
                </a:solidFill>
                <a:latin typeface="Century Gothic"/>
                <a:cs typeface="Century Gothic"/>
              </a:rPr>
              <a:t>2019 Ambient Air Quality Study 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400" y="1249339"/>
            <a:ext cx="10739628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417" y="1236678"/>
            <a:ext cx="10739755" cy="71755"/>
          </a:xfrm>
          <a:custGeom>
            <a:avLst/>
            <a:gdLst/>
            <a:ahLst/>
            <a:cxnLst/>
            <a:rect l="l" t="t" r="r" b="b"/>
            <a:pathLst>
              <a:path w="10739755" h="71755">
                <a:moveTo>
                  <a:pt x="0" y="0"/>
                </a:moveTo>
                <a:lnTo>
                  <a:pt x="10739628" y="0"/>
                </a:lnTo>
                <a:lnTo>
                  <a:pt x="10739628" y="71627"/>
                </a:lnTo>
                <a:lnTo>
                  <a:pt x="0" y="716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000" y="1458283"/>
            <a:ext cx="10902440" cy="756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ADEC Air Quality is planning an ambient air study for calendar year 2019. </a:t>
            </a:r>
          </a:p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endParaRPr lang="en-US" sz="2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Purpose of 2019 Juneau Ambient Air Quality Study:  Assess the impact of marine vessel opacity and 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bus traffic 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has on Juneau’s Ambient Air Quality</a:t>
            </a:r>
            <a:endParaRPr sz="2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812800" marR="1456055" lvl="1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Screening Level Study/Saturation Study </a:t>
            </a:r>
          </a:p>
          <a:p>
            <a:pPr marL="812800" marR="1456055" lvl="1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Large number of non-regulatory quality monitors to be set up in a grid like manner</a:t>
            </a:r>
          </a:p>
          <a:p>
            <a:pPr marL="1270000" marR="1456055" lvl="2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Will select technologies to measure fine particulate matter (PM2.5) 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lang="en-US" sz="2000" baseline="-250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</a:p>
          <a:p>
            <a:pPr marL="1270000" marR="1456055" lvl="2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Site selections yet to be made</a:t>
            </a:r>
          </a:p>
          <a:p>
            <a:pPr marL="1270000" marR="1456055" lvl="2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Monitoring both during and outside of cruise ship season</a:t>
            </a:r>
          </a:p>
          <a:p>
            <a:pPr marL="1270000" marR="1456055" lvl="2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Results of screening level study and available funding will determine future actions. </a:t>
            </a:r>
          </a:p>
          <a:p>
            <a:pPr marL="12700" marR="1456055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tabLst>
                <a:tab pos="355600" algn="l"/>
              </a:tabLst>
            </a:pPr>
            <a:endParaRPr lang="en-US" sz="28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812800" marR="1456055" lvl="1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7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27696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9882" y="630838"/>
            <a:ext cx="11369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215" algn="l"/>
                <a:tab pos="4644390" algn="l"/>
              </a:tabLst>
            </a:pPr>
            <a:r>
              <a:rPr lang="en-US" sz="4400" dirty="0" smtClean="0">
                <a:solidFill>
                  <a:srgbClr val="DBEFF9"/>
                </a:solidFill>
                <a:latin typeface="Century Gothic"/>
                <a:cs typeface="Century Gothic"/>
              </a:rPr>
              <a:t>Public Input and Outreach </a:t>
            </a:r>
            <a:endParaRPr sz="4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273" y="1480566"/>
            <a:ext cx="10739628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8273" y="1480566"/>
            <a:ext cx="10739755" cy="71755"/>
          </a:xfrm>
          <a:custGeom>
            <a:avLst/>
            <a:gdLst/>
            <a:ahLst/>
            <a:cxnLst/>
            <a:rect l="l" t="t" r="r" b="b"/>
            <a:pathLst>
              <a:path w="10739755" h="71755">
                <a:moveTo>
                  <a:pt x="0" y="0"/>
                </a:moveTo>
                <a:lnTo>
                  <a:pt x="10739628" y="0"/>
                </a:lnTo>
                <a:lnTo>
                  <a:pt x="10739628" y="71627"/>
                </a:lnTo>
                <a:lnTo>
                  <a:pt x="0" y="716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4369" y="2667000"/>
            <a:ext cx="6395654" cy="580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56055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Screening Level Study/Saturation Study </a:t>
            </a:r>
          </a:p>
          <a:p>
            <a:pPr marL="812800" marR="1456055" lvl="1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Site selections and permission needed if monitors are on private property</a:t>
            </a:r>
          </a:p>
          <a:p>
            <a:pPr marL="812800" marR="1456055" lvl="1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Private citizen agreements</a:t>
            </a:r>
          </a:p>
          <a:p>
            <a:pPr marL="812800" marR="1456055" lvl="1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ADEC will try to address areas of high concern</a:t>
            </a:r>
          </a:p>
          <a:p>
            <a:pPr marL="1270000" marR="1456055" lvl="2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endParaRPr lang="en-US" sz="28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812800" marR="1456055" lvl="1" indent="-3429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11407901" y="6274466"/>
            <a:ext cx="498475" cy="246221"/>
          </a:xfrm>
        </p:spPr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z="1600" spc="-20" smtClean="0"/>
              <a:t>8</a:t>
            </a:fld>
            <a:endParaRPr lang="en-US" sz="1600" spc="-2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847" y="2362200"/>
            <a:ext cx="5528447" cy="3683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705086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Public meeting on cruise ship wastewater and air quality tentatively scheduled for Fall of 2018.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9" y="501039"/>
            <a:ext cx="10425187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5215"/>
              </a:lnSpc>
            </a:pPr>
            <a:r>
              <a:rPr sz="5400" spc="-5" dirty="0">
                <a:solidFill>
                  <a:srgbClr val="DBEFF9"/>
                </a:solidFill>
                <a:latin typeface="Century Gothic"/>
                <a:cs typeface="Century Gothic"/>
              </a:rPr>
              <a:t>Co</a:t>
            </a:r>
            <a:r>
              <a:rPr sz="5400" dirty="0">
                <a:solidFill>
                  <a:srgbClr val="DBEFF9"/>
                </a:solidFill>
                <a:latin typeface="Century Gothic"/>
                <a:cs typeface="Century Gothic"/>
              </a:rPr>
              <a:t>n</a:t>
            </a:r>
            <a:r>
              <a:rPr sz="5400" spc="-5" dirty="0">
                <a:solidFill>
                  <a:srgbClr val="DBEFF9"/>
                </a:solidFill>
                <a:latin typeface="Century Gothic"/>
                <a:cs typeface="Century Gothic"/>
              </a:rPr>
              <a:t>t</a:t>
            </a:r>
            <a:r>
              <a:rPr sz="5400" dirty="0">
                <a:solidFill>
                  <a:srgbClr val="DBEFF9"/>
                </a:solidFill>
                <a:latin typeface="Century Gothic"/>
                <a:cs typeface="Century Gothic"/>
              </a:rPr>
              <a:t>a</a:t>
            </a:r>
            <a:r>
              <a:rPr sz="5400" spc="-5" dirty="0">
                <a:solidFill>
                  <a:srgbClr val="DBEFF9"/>
                </a:solidFill>
                <a:latin typeface="Century Gothic"/>
                <a:cs typeface="Century Gothic"/>
              </a:rPr>
              <a:t>c</a:t>
            </a:r>
            <a:r>
              <a:rPr sz="5400" dirty="0">
                <a:solidFill>
                  <a:srgbClr val="DBEFF9"/>
                </a:solidFill>
                <a:latin typeface="Century Gothic"/>
                <a:cs typeface="Century Gothic"/>
              </a:rPr>
              <a:t>t</a:t>
            </a:r>
            <a:r>
              <a:rPr sz="5400" spc="-25" dirty="0">
                <a:solidFill>
                  <a:srgbClr val="DBEFF9"/>
                </a:solidFill>
                <a:latin typeface="Century Gothic"/>
                <a:cs typeface="Century Gothic"/>
              </a:rPr>
              <a:t> </a:t>
            </a:r>
            <a:r>
              <a:rPr sz="5400" dirty="0">
                <a:solidFill>
                  <a:srgbClr val="DBEFF9"/>
                </a:solidFill>
                <a:latin typeface="Century Gothic"/>
                <a:cs typeface="Century Gothic"/>
              </a:rPr>
              <a:t>In</a:t>
            </a:r>
            <a:r>
              <a:rPr sz="5400" spc="-5" dirty="0">
                <a:solidFill>
                  <a:srgbClr val="DBEFF9"/>
                </a:solidFill>
                <a:latin typeface="Century Gothic"/>
                <a:cs typeface="Century Gothic"/>
              </a:rPr>
              <a:t>form</a:t>
            </a:r>
            <a:r>
              <a:rPr sz="5400" dirty="0">
                <a:solidFill>
                  <a:srgbClr val="DBEFF9"/>
                </a:solidFill>
                <a:latin typeface="Century Gothic"/>
                <a:cs typeface="Century Gothic"/>
              </a:rPr>
              <a:t>a</a:t>
            </a:r>
            <a:r>
              <a:rPr sz="5400" spc="-5" dirty="0">
                <a:solidFill>
                  <a:srgbClr val="DBEFF9"/>
                </a:solidFill>
                <a:latin typeface="Century Gothic"/>
                <a:cs typeface="Century Gothic"/>
              </a:rPr>
              <a:t>tion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fld id="{81D60167-4931-47E6-BA6A-407CBD079E47}" type="slidenum">
              <a:rPr spc="-20" dirty="0"/>
              <a:t>9</a:t>
            </a:fld>
            <a:endParaRPr spc="-2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7" y="1560866"/>
            <a:ext cx="5982985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1560866"/>
            <a:ext cx="47244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Edward White 907.465.5138 </a:t>
            </a: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  <a:hlinkClick r:id="rId4"/>
              </a:rPr>
              <a:t>edward.white@alaska.gov</a:t>
            </a:r>
            <a:endParaRPr lang="en-US" sz="24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Denise Koch 907.465.5109 </a:t>
            </a: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  <a:hlinkClick r:id="rId5"/>
              </a:rPr>
              <a:t>denise.koch@alaska.gov</a:t>
            </a:r>
            <a:endParaRPr lang="en-US" sz="24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Cruise Ship website  </a:t>
            </a: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  <a:hlinkClick r:id="rId6"/>
              </a:rPr>
              <a:t>http://dec.alaska.gov/water/cruise-ships/</a:t>
            </a: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9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634</Words>
  <Application>Microsoft Office PowerPoint</Application>
  <PresentationFormat>Widescreen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Emissions</vt:lpstr>
      <vt:lpstr>Opacity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Successful Rate</dc:title>
  <dc:creator>Turner, Tom</dc:creator>
  <cp:lastModifiedBy>Nipataruedi, Nattinee</cp:lastModifiedBy>
  <cp:revision>63</cp:revision>
  <dcterms:created xsi:type="dcterms:W3CDTF">2017-09-18T09:43:50Z</dcterms:created>
  <dcterms:modified xsi:type="dcterms:W3CDTF">2018-09-11T23:00:19Z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2015-10-29T00:00:00Z</vt:filetime>
  </property>
  <property fmtid="{D5CDD505-2E9C-101B-9397-08002B2CF9AE}" pid="3" name="LastSaved">
    <vt:filetime>2017-09-18T00:00:00Z</vt:filetime>
  </property>
</Properties>
</file>