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321" r:id="rId3"/>
    <p:sldId id="306" r:id="rId4"/>
    <p:sldId id="307" r:id="rId5"/>
    <p:sldId id="308" r:id="rId6"/>
    <p:sldId id="310" r:id="rId7"/>
    <p:sldId id="311" r:id="rId8"/>
    <p:sldId id="312" r:id="rId9"/>
    <p:sldId id="313" r:id="rId10"/>
    <p:sldId id="315" r:id="rId11"/>
    <p:sldId id="316" r:id="rId12"/>
    <p:sldId id="317" r:id="rId13"/>
    <p:sldId id="318" r:id="rId14"/>
    <p:sldId id="319" r:id="rId15"/>
    <p:sldId id="320" r:id="rId16"/>
    <p:sldId id="323" r:id="rId17"/>
    <p:sldId id="285" r:id="rId18"/>
    <p:sldId id="280" r:id="rId19"/>
    <p:sldId id="282" r:id="rId20"/>
    <p:sldId id="286" r:id="rId21"/>
    <p:sldId id="287" r:id="rId22"/>
    <p:sldId id="288" r:id="rId23"/>
    <p:sldId id="289" r:id="rId24"/>
    <p:sldId id="304" r:id="rId25"/>
    <p:sldId id="290" r:id="rId26"/>
    <p:sldId id="291" r:id="rId27"/>
    <p:sldId id="322" r:id="rId28"/>
    <p:sldId id="292" r:id="rId29"/>
    <p:sldId id="293" r:id="rId30"/>
    <p:sldId id="301" r:id="rId31"/>
    <p:sldId id="297" r:id="rId32"/>
    <p:sldId id="295" r:id="rId33"/>
    <p:sldId id="296" r:id="rId34"/>
    <p:sldId id="302" r:id="rId35"/>
    <p:sldId id="303" r:id="rId36"/>
    <p:sldId id="278" r:id="rId37"/>
    <p:sldId id="279" r:id="rId3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28" d="100"/>
          <a:sy n="28" d="100"/>
        </p:scale>
        <p:origin x="792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5" d="100"/>
          <a:sy n="45" d="100"/>
        </p:scale>
        <p:origin x="2760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r">
              <a:defRPr sz="1200"/>
            </a:lvl1pPr>
          </a:lstStyle>
          <a:p>
            <a:fld id="{D9297F9D-2575-4E04-B68B-237CE5188604}" type="datetimeFigureOut">
              <a:rPr lang="en-US" smtClean="0"/>
              <a:t>3/30/2017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r">
              <a:defRPr sz="1200"/>
            </a:lvl1pPr>
          </a:lstStyle>
          <a:p>
            <a:fld id="{5157D810-5816-4D92-A5EE-D34A21249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795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r">
              <a:defRPr sz="1200"/>
            </a:lvl1pPr>
          </a:lstStyle>
          <a:p>
            <a:fld id="{950C505C-F999-4C0A-B2B9-7E9A37392AE3}" type="datetimeFigureOut">
              <a:rPr lang="en-US" smtClean="0"/>
              <a:t>3/30/2017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7" rIns="93172" bIns="4658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2" tIns="46587" rIns="93172" bIns="4658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r">
              <a:defRPr sz="1200"/>
            </a:lvl1pPr>
          </a:lstStyle>
          <a:p>
            <a:fld id="{79A28A4B-5491-44F3-B120-6542DC9FC1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524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EC4B-DE50-458E-948C-8E180B1D0EEF}" type="datetimeFigureOut">
              <a:rPr lang="en-US" smtClean="0"/>
              <a:t>3/30/2017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0D47-7FAD-4DCF-8065-895202E379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261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EC4B-DE50-458E-948C-8E180B1D0EEF}" type="datetimeFigureOut">
              <a:rPr lang="en-US" smtClean="0"/>
              <a:t>3/30/2017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0D47-7FAD-4DCF-8065-895202E379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814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EC4B-DE50-458E-948C-8E180B1D0EEF}" type="datetimeFigureOut">
              <a:rPr lang="en-US" smtClean="0"/>
              <a:t>3/30/2017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0D47-7FAD-4DCF-8065-895202E379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049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EC4B-DE50-458E-948C-8E180B1D0EEF}" type="datetimeFigureOut">
              <a:rPr lang="en-US" smtClean="0"/>
              <a:t>3/30/2017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0D47-7FAD-4DCF-8065-895202E379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06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EC4B-DE50-458E-948C-8E180B1D0EEF}" type="datetimeFigureOut">
              <a:rPr lang="en-US" smtClean="0"/>
              <a:t>3/30/2017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0D47-7FAD-4DCF-8065-895202E379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655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EC4B-DE50-458E-948C-8E180B1D0EEF}" type="datetimeFigureOut">
              <a:rPr lang="en-US" smtClean="0"/>
              <a:t>3/30/2017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0D47-7FAD-4DCF-8065-895202E379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612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EC4B-DE50-458E-948C-8E180B1D0EEF}" type="datetimeFigureOut">
              <a:rPr lang="en-US" smtClean="0"/>
              <a:t>3/30/2017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0D47-7FAD-4DCF-8065-895202E379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089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EC4B-DE50-458E-948C-8E180B1D0EEF}" type="datetimeFigureOut">
              <a:rPr lang="en-US" smtClean="0"/>
              <a:t>3/30/2017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0D47-7FAD-4DCF-8065-895202E379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153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EC4B-DE50-458E-948C-8E180B1D0EEF}" type="datetimeFigureOut">
              <a:rPr lang="en-US" smtClean="0"/>
              <a:t>3/30/2017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0D47-7FAD-4DCF-8065-895202E379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44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EC4B-DE50-458E-948C-8E180B1D0EEF}" type="datetimeFigureOut">
              <a:rPr lang="en-US" smtClean="0"/>
              <a:t>3/30/2017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0D47-7FAD-4DCF-8065-895202E379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832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EC4B-DE50-458E-948C-8E180B1D0EEF}" type="datetimeFigureOut">
              <a:rPr lang="en-US" smtClean="0"/>
              <a:t>3/30/2017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0D47-7FAD-4DCF-8065-895202E379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227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4EC4B-DE50-458E-948C-8E180B1D0EEF}" type="datetimeFigureOut">
              <a:rPr lang="en-US" smtClean="0"/>
              <a:t>3/30/2017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70D47-7FAD-4DCF-8065-895202E379A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2" descr="FNSB HMRT Watermark"/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943599"/>
            <a:ext cx="65557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025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png"/><Relationship Id="rId7" Type="http://schemas.openxmlformats.org/officeDocument/2006/relationships/image" Target="../media/image12.emf"/><Relationship Id="rId12" Type="http://schemas.openxmlformats.org/officeDocument/2006/relationships/image" Target="../media/image1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11" Type="http://schemas.openxmlformats.org/officeDocument/2006/relationships/image" Target="../media/image16.emf"/><Relationship Id="rId5" Type="http://schemas.openxmlformats.org/officeDocument/2006/relationships/image" Target="../media/image10.emf"/><Relationship Id="rId10" Type="http://schemas.openxmlformats.org/officeDocument/2006/relationships/image" Target="../media/image15.emf"/><Relationship Id="rId4" Type="http://schemas.openxmlformats.org/officeDocument/2006/relationships/image" Target="../media/image9.png"/><Relationship Id="rId9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575" y="85739"/>
            <a:ext cx="1133462" cy="1133462"/>
          </a:xfrm>
          <a:prstGeom prst="rect">
            <a:avLst/>
          </a:prstGeom>
        </p:spPr>
      </p:pic>
      <p:pic>
        <p:nvPicPr>
          <p:cNvPr id="1026" name="Picture 2" descr="FNSB HMRT Watermar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072" y="48524"/>
            <a:ext cx="1001764" cy="124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7954" y="48524"/>
            <a:ext cx="7772400" cy="2476787"/>
          </a:xfrm>
        </p:spPr>
        <p:txBody>
          <a:bodyPr>
            <a:normAutofit/>
          </a:bodyPr>
          <a:lstStyle/>
          <a:p>
            <a:r>
              <a:rPr lang="en-US" dirty="0"/>
              <a:t>Chemical Accident Response </a:t>
            </a:r>
            <a:r>
              <a:rPr lang="en-US" dirty="0" smtClean="0"/>
              <a:t>Considerations</a:t>
            </a:r>
            <a:br>
              <a:rPr lang="en-US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3600" dirty="0" smtClean="0"/>
              <a:t>“</a:t>
            </a:r>
            <a:r>
              <a:rPr lang="en-US" sz="3600" i="1" dirty="0"/>
              <a:t>What do you do when it </a:t>
            </a:r>
            <a:r>
              <a:rPr lang="en-US" sz="3600" i="1" dirty="0" smtClean="0"/>
              <a:t>all goes bad</a:t>
            </a:r>
            <a:r>
              <a:rPr lang="en-US" sz="3600" dirty="0" smtClean="0"/>
              <a:t>?”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3754" y="2209800"/>
            <a:ext cx="6400800" cy="1028846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FNSB HMRT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152400" y="5981846"/>
            <a:ext cx="2865120" cy="799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71800"/>
            <a:ext cx="9144000" cy="3886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3863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FNSB HMRT Capabilities</a:t>
            </a:r>
          </a:p>
        </p:txBody>
      </p:sp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685800" y="2057400"/>
            <a:ext cx="7772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20000"/>
              </a:spcBef>
              <a:buClr>
                <a:schemeClr val="tx2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eaLnBrk="1" hangingPunct="1">
              <a:spcBef>
                <a:spcPct val="0"/>
              </a:spcBef>
              <a:buClrTx/>
              <a:buFontTx/>
              <a:buBlip>
                <a:blip r:embed="rId2"/>
              </a:buBlip>
            </a:pPr>
            <a:r>
              <a:rPr lang="en-US" altLang="en-US" sz="2400" dirty="0"/>
              <a:t>	Chemical, Biological, Radiological, and Nuclear 	detection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038475"/>
            <a:ext cx="2693988" cy="17907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6" descr="C:\Users\tbones\Pictures\AWTC Photos\20130412_14024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3038475"/>
            <a:ext cx="2895600" cy="21717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non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3038475"/>
            <a:ext cx="2408238" cy="3200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32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FNSB HMRT Capabilities</a:t>
            </a:r>
          </a:p>
        </p:txBody>
      </p:sp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685800" y="2057400"/>
            <a:ext cx="7772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20000"/>
              </a:spcBef>
              <a:buClr>
                <a:schemeClr val="tx2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eaLnBrk="1" hangingPunct="1">
              <a:spcBef>
                <a:spcPct val="0"/>
              </a:spcBef>
              <a:buClrTx/>
              <a:buFontTx/>
              <a:buBlip>
                <a:blip r:embed="rId2"/>
              </a:buBlip>
            </a:pPr>
            <a:r>
              <a:rPr lang="en-US" altLang="en-US" sz="2400" dirty="0"/>
              <a:t>	Decontamination resources to include Mass Decon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2590800"/>
            <a:ext cx="5181600" cy="345247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88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FNSB HMRT equipment</a:t>
            </a:r>
          </a:p>
        </p:txBody>
      </p:sp>
      <p:sp>
        <p:nvSpPr>
          <p:cNvPr id="25603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4946650" cy="32924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24336" y="4170805"/>
            <a:ext cx="4732338" cy="2157413"/>
          </a:xfrm>
          <a:solidFill>
            <a:schemeClr val="accent2"/>
          </a:solidFill>
          <a:ln w="28575">
            <a:solidFill>
              <a:schemeClr val="tx1"/>
            </a:solidFill>
            <a:miter lim="800000"/>
            <a:headEnd type="none" w="sm" len="sm"/>
            <a:tailEnd type="none" w="lg" len="med"/>
          </a:ln>
        </p:spPr>
      </p:pic>
    </p:spTree>
    <p:extLst>
      <p:ext uri="{BB962C8B-B14F-4D97-AF65-F5344CB8AC3E}">
        <p14:creationId xmlns:p14="http://schemas.microsoft.com/office/powerpoint/2010/main" val="254964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FNSB HMRT equipment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438" y="1524000"/>
            <a:ext cx="3783012" cy="251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1524000"/>
            <a:ext cx="3783013" cy="251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8900" y="4114800"/>
            <a:ext cx="3898900" cy="2590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228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FNSB HMRT Initiatives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5105400" cy="4876800"/>
          </a:xfrm>
        </p:spPr>
        <p:txBody>
          <a:bodyPr>
            <a:normAutofit/>
          </a:bodyPr>
          <a:lstStyle/>
          <a:p>
            <a:pPr eaLnBrk="1" hangingPunct="1">
              <a:buFontTx/>
              <a:buBlip>
                <a:blip r:embed="rId2"/>
              </a:buBlip>
              <a:defRPr/>
            </a:pPr>
            <a:r>
              <a:rPr lang="en-US" altLang="en-US" dirty="0" smtClean="0"/>
              <a:t>Local Responses</a:t>
            </a:r>
          </a:p>
          <a:p>
            <a:pPr eaLnBrk="1" hangingPunct="1">
              <a:buFontTx/>
              <a:buBlip>
                <a:blip r:embed="rId2"/>
              </a:buBlip>
              <a:defRPr/>
            </a:pPr>
            <a:r>
              <a:rPr lang="en-US" altLang="en-US" dirty="0" smtClean="0"/>
              <a:t>Statewide Response Agreements</a:t>
            </a:r>
          </a:p>
          <a:p>
            <a:pPr eaLnBrk="1" hangingPunct="1">
              <a:buFontTx/>
              <a:buBlip>
                <a:blip r:embed="rId2"/>
              </a:buBlip>
              <a:defRPr/>
            </a:pPr>
            <a:r>
              <a:rPr lang="en-US" altLang="en-US" dirty="0" smtClean="0"/>
              <a:t>Train local and Statewide responders</a:t>
            </a:r>
          </a:p>
          <a:p>
            <a:pPr eaLnBrk="1" hangingPunct="1">
              <a:buFontTx/>
              <a:buBlip>
                <a:blip r:embed="rId2"/>
              </a:buBlip>
              <a:defRPr/>
            </a:pPr>
            <a:r>
              <a:rPr lang="en-US" altLang="en-US" dirty="0" smtClean="0"/>
              <a:t>Community HazMat Projects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668463"/>
            <a:ext cx="3070225" cy="409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885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FNSB HMRT Initiatives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4572000" cy="4876800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Blip>
                <a:blip r:embed="rId2"/>
              </a:buBlip>
              <a:defRPr/>
            </a:pPr>
            <a:r>
              <a:rPr lang="en-US" altLang="en-US" dirty="0" smtClean="0"/>
              <a:t>Personnel serve on Local, State, and National level committees</a:t>
            </a:r>
          </a:p>
          <a:p>
            <a:pPr lvl="1" eaLnBrk="1" hangingPunct="1">
              <a:buFontTx/>
              <a:buBlip>
                <a:blip r:embed="rId2"/>
              </a:buBlip>
              <a:defRPr/>
            </a:pPr>
            <a:r>
              <a:rPr lang="en-US" altLang="en-US" dirty="0" smtClean="0"/>
              <a:t>Borough Emergency Services Commission</a:t>
            </a:r>
          </a:p>
          <a:p>
            <a:pPr lvl="1" eaLnBrk="1" hangingPunct="1">
              <a:buFontTx/>
              <a:buBlip>
                <a:blip r:embed="rId2"/>
              </a:buBlip>
              <a:defRPr/>
            </a:pPr>
            <a:r>
              <a:rPr lang="en-US" altLang="en-US" dirty="0" smtClean="0"/>
              <a:t>State of Alaska HazMat Working Group</a:t>
            </a:r>
          </a:p>
          <a:p>
            <a:pPr lvl="1" eaLnBrk="1" hangingPunct="1">
              <a:buFontTx/>
              <a:buBlip>
                <a:blip r:embed="rId2"/>
              </a:buBlip>
              <a:defRPr/>
            </a:pPr>
            <a:r>
              <a:rPr lang="en-US" altLang="en-US" dirty="0" smtClean="0"/>
              <a:t>LEPC</a:t>
            </a:r>
          </a:p>
          <a:p>
            <a:pPr lvl="1" eaLnBrk="1" hangingPunct="1">
              <a:buFontTx/>
              <a:buBlip>
                <a:blip r:embed="rId2"/>
              </a:buBlip>
              <a:defRPr/>
            </a:pPr>
            <a:r>
              <a:rPr lang="en-US" altLang="en-US" dirty="0" smtClean="0"/>
              <a:t>National Training Committees</a:t>
            </a:r>
          </a:p>
        </p:txBody>
      </p:sp>
      <p:pic>
        <p:nvPicPr>
          <p:cNvPr id="28676" name="Picture 4" descr="Q:\AWE-AWTCFiles\Department\Operations\Photos\Alaska Shield 2014 ADQ\DSCN358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4888" y="2819400"/>
            <a:ext cx="3657600" cy="2743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non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78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FNSB HMRT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we are requested to respond to an incident, here are a few of our expectations:</a:t>
            </a:r>
          </a:p>
          <a:p>
            <a:pPr lvl="1"/>
            <a:r>
              <a:rPr lang="en-US" dirty="0" smtClean="0"/>
              <a:t>We want to work with you, the RP, preferably the Incident Commander.</a:t>
            </a:r>
          </a:p>
          <a:p>
            <a:pPr lvl="1"/>
            <a:r>
              <a:rPr lang="en-US" dirty="0" smtClean="0"/>
              <a:t>We will assist with the response, but we will not take over the response.</a:t>
            </a:r>
          </a:p>
          <a:p>
            <a:pPr lvl="1"/>
            <a:r>
              <a:rPr lang="en-US" dirty="0" smtClean="0"/>
              <a:t>We do not do clean up activities.</a:t>
            </a:r>
          </a:p>
          <a:p>
            <a:pPr lvl="1"/>
            <a:r>
              <a:rPr lang="en-US" dirty="0" smtClean="0"/>
              <a:t>All waste generated (PPE, containers, etc.) is the responsibility of the RP to dispose of properly.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07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So how do you prepare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759" y="838200"/>
            <a:ext cx="2313507" cy="298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2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do you start?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Start before the load is dispatched…</a:t>
            </a:r>
          </a:p>
          <a:p>
            <a:pPr lvl="1"/>
            <a:r>
              <a:rPr lang="en-US" dirty="0" smtClean="0"/>
              <a:t>Identify the hazards before transporting</a:t>
            </a:r>
          </a:p>
          <a:p>
            <a:pPr lvl="1"/>
            <a:r>
              <a:rPr lang="en-US" dirty="0" smtClean="0"/>
              <a:t>DOT Hazard Class is a good starting point, but there are limitations</a:t>
            </a:r>
          </a:p>
          <a:p>
            <a:pPr lvl="1"/>
            <a:r>
              <a:rPr lang="en-US" dirty="0" smtClean="0"/>
              <a:t>SDS are one of the best tool we can have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370" y="2646852"/>
            <a:ext cx="2694660" cy="34793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744" y1="49869" x2="93734" y2="50131"/>
                        <a14:foregroundMark x1="49608" y1="92950" x2="50131" y2="5483"/>
                        <a14:foregroundMark x1="38120" y1="71540" x2="38120" y2="16971"/>
                        <a14:foregroundMark x1="69713" y1="69452" x2="51436" y2="26371"/>
                        <a14:foregroundMark x1="66841" y1="66057" x2="81462" y2="52480"/>
                        <a14:foregroundMark x1="49086" y1="11488" x2="83290" y2="48825"/>
                        <a14:foregroundMark x1="20888" y1="58747" x2="12272" y2="43342"/>
                        <a14:foregroundMark x1="15927" y1="50653" x2="45431" y2="16449"/>
                        <a14:foregroundMark x1="14360" y1="43864" x2="32637" y2="24282"/>
                        <a14:foregroundMark x1="57702" y1="16449" x2="83812" y2="43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51" y="1066800"/>
            <a:ext cx="2718930" cy="271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4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953001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Are your personnel trained on the product(s)?</a:t>
            </a:r>
          </a:p>
          <a:p>
            <a:r>
              <a:rPr lang="en-US" dirty="0" smtClean="0"/>
              <a:t>Is your transport equipment suitable for the product(s)?</a:t>
            </a:r>
          </a:p>
          <a:p>
            <a:r>
              <a:rPr lang="en-US" dirty="0" smtClean="0"/>
              <a:t>Are your response kits capable?</a:t>
            </a:r>
          </a:p>
          <a:p>
            <a:r>
              <a:rPr lang="en-US" dirty="0" smtClean="0"/>
              <a:t>If you have a response contractor, are they prepared?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1" y="990600"/>
            <a:ext cx="2667000" cy="2667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4172" y="3657600"/>
            <a:ext cx="2518257" cy="331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39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1"/>
          <p:cNvSpPr>
            <a:spLocks noGrp="1"/>
          </p:cNvSpPr>
          <p:nvPr>
            <p:ph idx="1"/>
          </p:nvPr>
        </p:nvSpPr>
        <p:spPr>
          <a:xfrm>
            <a:off x="609600" y="1636712"/>
            <a:ext cx="6248400" cy="4419600"/>
          </a:xfrm>
        </p:spPr>
        <p:txBody>
          <a:bodyPr>
            <a:normAutofit/>
          </a:bodyPr>
          <a:lstStyle/>
          <a:p>
            <a:pPr lvl="1"/>
            <a:r>
              <a:rPr lang="en-US" altLang="en-US" sz="2400" dirty="0" smtClean="0"/>
              <a:t>Chief </a:t>
            </a:r>
            <a:r>
              <a:rPr lang="en-US" altLang="en-US" sz="2400" dirty="0"/>
              <a:t>of the Fairbanks North Star Borough HazMat Response Team</a:t>
            </a:r>
          </a:p>
          <a:p>
            <a:pPr lvl="1"/>
            <a:r>
              <a:rPr lang="en-US" altLang="en-US" sz="2400" dirty="0" smtClean="0"/>
              <a:t>25-years+ </a:t>
            </a:r>
            <a:r>
              <a:rPr lang="en-US" altLang="en-US" sz="2400" dirty="0"/>
              <a:t>experience emergency response, to include spill, fire, rescue, medical, hazardous materials</a:t>
            </a:r>
          </a:p>
          <a:p>
            <a:pPr lvl="1"/>
            <a:r>
              <a:rPr lang="en-US" altLang="en-US" sz="2400" dirty="0" smtClean="0"/>
              <a:t>HSSE Manager for AWE</a:t>
            </a:r>
          </a:p>
          <a:p>
            <a:pPr lvl="1"/>
            <a:r>
              <a:rPr lang="en-US" altLang="en-US" sz="2400" dirty="0" smtClean="0"/>
              <a:t>Emergency Response Team Member AWE</a:t>
            </a:r>
          </a:p>
          <a:p>
            <a:pPr lvl="1"/>
            <a:r>
              <a:rPr lang="en-US" altLang="en-US" sz="2400" dirty="0" smtClean="0"/>
              <a:t>Adjunct </a:t>
            </a:r>
            <a:r>
              <a:rPr lang="en-US" altLang="en-US" sz="2400" dirty="0"/>
              <a:t>Instructor University of Alaska </a:t>
            </a:r>
            <a:r>
              <a:rPr lang="en-US" altLang="en-US" sz="2400" dirty="0" smtClean="0"/>
              <a:t>Fairbanks</a:t>
            </a:r>
            <a:endParaRPr lang="en-US" alt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/>
              <a:t>Tyler </a:t>
            </a:r>
            <a:r>
              <a:rPr lang="en-US" altLang="en-US" b="1" dirty="0" smtClean="0"/>
              <a:t>Bones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11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What do you do if the unthinkable happens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232" y="566420"/>
            <a:ext cx="5112562" cy="38404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8720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Response Steps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SAFETY – </a:t>
            </a:r>
          </a:p>
          <a:p>
            <a:pPr lvl="1"/>
            <a:r>
              <a:rPr lang="en-US" dirty="0" smtClean="0"/>
              <a:t>Approach cautiously Up Wind, Up Hill, Up Stream</a:t>
            </a:r>
          </a:p>
          <a:p>
            <a:r>
              <a:rPr lang="en-US" dirty="0" smtClean="0"/>
              <a:t>Isolate the area and Deny Entry – </a:t>
            </a:r>
          </a:p>
          <a:p>
            <a:pPr lvl="1"/>
            <a:r>
              <a:rPr lang="en-US" dirty="0" smtClean="0"/>
              <a:t>Establish initial isolation distances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522005"/>
            <a:ext cx="4038600" cy="2682353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1651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Response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Identify the Hazards:</a:t>
            </a:r>
          </a:p>
          <a:p>
            <a:pPr lvl="1"/>
            <a:r>
              <a:rPr lang="en-US" dirty="0"/>
              <a:t>Materials involved</a:t>
            </a:r>
          </a:p>
          <a:p>
            <a:pPr lvl="1"/>
            <a:r>
              <a:rPr lang="en-US" dirty="0"/>
              <a:t>Condition of the containers</a:t>
            </a:r>
          </a:p>
          <a:p>
            <a:pPr lvl="1"/>
            <a:r>
              <a:rPr lang="en-US" dirty="0" smtClean="0"/>
              <a:t>Review ERG and SDS</a:t>
            </a:r>
            <a:endParaRPr lang="en-US" dirty="0"/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1870" y="1295400"/>
            <a:ext cx="4038600" cy="30380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4568" y="4572000"/>
            <a:ext cx="4035902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477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Response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0292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Assess the Situation:</a:t>
            </a:r>
          </a:p>
          <a:p>
            <a:pPr lvl="1"/>
            <a:r>
              <a:rPr lang="en-US" dirty="0" smtClean="0"/>
              <a:t>Is there a fire, a spill, or a leak?</a:t>
            </a:r>
          </a:p>
          <a:p>
            <a:pPr lvl="1"/>
            <a:r>
              <a:rPr lang="en-US" dirty="0" smtClean="0"/>
              <a:t>What are the weather conditions?</a:t>
            </a:r>
          </a:p>
          <a:p>
            <a:pPr lvl="1"/>
            <a:r>
              <a:rPr lang="en-US" dirty="0" smtClean="0"/>
              <a:t>What is the terrain like?</a:t>
            </a:r>
          </a:p>
          <a:p>
            <a:pPr lvl="1"/>
            <a:r>
              <a:rPr lang="en-US" dirty="0" smtClean="0"/>
              <a:t>What is the spilled material doing?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1325301"/>
            <a:ext cx="3505200" cy="46736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992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Response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434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Assess the Situation:</a:t>
            </a:r>
          </a:p>
          <a:p>
            <a:pPr lvl="1"/>
            <a:r>
              <a:rPr lang="en-US" dirty="0" smtClean="0"/>
              <a:t>Who/What is at risk?</a:t>
            </a:r>
          </a:p>
          <a:p>
            <a:pPr lvl="1"/>
            <a:r>
              <a:rPr lang="en-US" dirty="0" smtClean="0"/>
              <a:t>What actions should be taken?</a:t>
            </a:r>
          </a:p>
          <a:p>
            <a:pPr lvl="1"/>
            <a:r>
              <a:rPr lang="en-US" dirty="0" smtClean="0"/>
              <a:t>What resources are required?</a:t>
            </a:r>
          </a:p>
          <a:p>
            <a:pPr lvl="1"/>
            <a:r>
              <a:rPr lang="en-US" dirty="0" smtClean="0"/>
              <a:t>What can be done immediately?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4749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Response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800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Obtain Help!</a:t>
            </a:r>
          </a:p>
          <a:p>
            <a:pPr lvl="1"/>
            <a:r>
              <a:rPr lang="en-US" dirty="0" smtClean="0"/>
              <a:t>Get help coming!</a:t>
            </a:r>
          </a:p>
          <a:p>
            <a:r>
              <a:rPr lang="en-US" dirty="0" smtClean="0"/>
              <a:t>Respond / Containment Actions</a:t>
            </a:r>
          </a:p>
          <a:p>
            <a:pPr lvl="1"/>
            <a:r>
              <a:rPr lang="en-US" dirty="0" smtClean="0"/>
              <a:t>Only respond if you have the proper PPE</a:t>
            </a:r>
          </a:p>
          <a:p>
            <a:pPr lvl="1"/>
            <a:r>
              <a:rPr lang="en-US" dirty="0" smtClean="0"/>
              <a:t>Establish Command</a:t>
            </a:r>
          </a:p>
          <a:p>
            <a:pPr lvl="1"/>
            <a:r>
              <a:rPr lang="en-US" dirty="0" smtClean="0"/>
              <a:t>Continually reassess the situation and modify your response accordingly</a:t>
            </a:r>
          </a:p>
          <a:p>
            <a:pPr lvl="1"/>
            <a:r>
              <a:rPr lang="en-US" dirty="0" smtClean="0"/>
              <a:t>Consider the safety of people in the immediate area, including you!</a:t>
            </a:r>
          </a:p>
          <a:p>
            <a:pPr lvl="1"/>
            <a:r>
              <a:rPr lang="en-US" dirty="0" smtClean="0"/>
              <a:t>Be able to perform decontamination on-scene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508" y="2605880"/>
            <a:ext cx="3434292" cy="2575719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655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IDLH SITUATIONS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STAY OUT OF VAPORS, FUMES, SMOKE, AND SPILLS!</a:t>
            </a:r>
          </a:p>
          <a:p>
            <a:endParaRPr lang="en-US" dirty="0"/>
          </a:p>
          <a:p>
            <a:r>
              <a:rPr lang="en-US" dirty="0" smtClean="0"/>
              <a:t>DO NOT assume that gases and vapors are harmless because of a lack of odor!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348161"/>
            <a:ext cx="4038600" cy="30300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6870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Response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Use your ERG</a:t>
            </a:r>
          </a:p>
          <a:p>
            <a:r>
              <a:rPr lang="en-US" dirty="0" smtClean="0"/>
              <a:t>All of the steps are listed on Page 4 of the ERG.</a:t>
            </a:r>
          </a:p>
          <a:p>
            <a:r>
              <a:rPr lang="en-US" dirty="0" smtClean="0"/>
              <a:t>The ERG is the best practice for initial response to a HazMat incident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43600" y="1905000"/>
            <a:ext cx="2400359" cy="333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3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2456" y="302815"/>
            <a:ext cx="5472113" cy="41040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1823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No matter how nice it was loaded, it is still going to be a mess post accident</a:t>
            </a:r>
          </a:p>
          <a:p>
            <a:pPr lvl="1"/>
            <a:r>
              <a:rPr lang="en-US" dirty="0" smtClean="0"/>
              <a:t>Be prepared to move drums, totes, etc.</a:t>
            </a:r>
          </a:p>
          <a:p>
            <a:pPr lvl="1"/>
            <a:r>
              <a:rPr lang="en-US" dirty="0" smtClean="0"/>
              <a:t>Stabilization of equipment, sharp edges, access, etc. needs to be considered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506" y="3581400"/>
            <a:ext cx="4474293" cy="2982862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2894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FNSB HMRT Background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buFontTx/>
              <a:buBlip>
                <a:blip r:embed="rId2"/>
              </a:buBlip>
            </a:pPr>
            <a:r>
              <a:rPr lang="en-US" altLang="en-US" dirty="0" smtClean="0"/>
              <a:t>1980’s Railcar incident in Fairbanks prompted the formation of the LEPC and HMRT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US" altLang="en-US" dirty="0" smtClean="0"/>
              <a:t>1996 HazMat Response Planning Concept</a:t>
            </a:r>
          </a:p>
          <a:p>
            <a:pPr lvl="1" eaLnBrk="1" hangingPunct="1">
              <a:buFontTx/>
              <a:buBlip>
                <a:blip r:embed="rId2"/>
              </a:buBlip>
            </a:pPr>
            <a:r>
              <a:rPr lang="en-US" altLang="en-US" dirty="0" smtClean="0">
                <a:sym typeface="Wingdings" panose="05000000000000000000" pitchFamily="2" charset="2"/>
              </a:rPr>
              <a:t>Alaska Department of Environmental Conservation</a:t>
            </a:r>
          </a:p>
          <a:p>
            <a:pPr lvl="1" eaLnBrk="1" hangingPunct="1">
              <a:buFontTx/>
              <a:buBlip>
                <a:blip r:embed="rId2"/>
              </a:buBlip>
            </a:pPr>
            <a:r>
              <a:rPr lang="en-US" altLang="en-US" dirty="0" smtClean="0">
                <a:sym typeface="Wingdings" panose="05000000000000000000" pitchFamily="2" charset="2"/>
              </a:rPr>
              <a:t>Anchorage Fire Department</a:t>
            </a:r>
          </a:p>
          <a:p>
            <a:pPr lvl="1" eaLnBrk="1" hangingPunct="1">
              <a:buFontTx/>
              <a:buBlip>
                <a:blip r:embed="rId2"/>
              </a:buBlip>
            </a:pPr>
            <a:r>
              <a:rPr lang="en-US" altLang="en-US" dirty="0" smtClean="0">
                <a:sym typeface="Wingdings" panose="05000000000000000000" pitchFamily="2" charset="2"/>
              </a:rPr>
              <a:t>Fairbanks North Star Borough</a:t>
            </a:r>
          </a:p>
          <a:p>
            <a:pPr eaLnBrk="1" hangingPunct="1">
              <a:buFontTx/>
              <a:buNone/>
            </a:pPr>
            <a:endParaRPr lang="en-US" altLang="en-US" dirty="0" smtClean="0">
              <a:sym typeface="Wingdings" panose="05000000000000000000" pitchFamily="2" charset="2"/>
            </a:endParaRPr>
          </a:p>
          <a:p>
            <a:pPr eaLnBrk="1" hangingPunct="1">
              <a:buFontTx/>
              <a:buNone/>
            </a:pPr>
            <a:endParaRPr lang="en-US" altLang="en-US" dirty="0" smtClean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3000" y="1336432"/>
            <a:ext cx="3352800" cy="49862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0109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Just because it looks like smoke does not mean that it is.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2100" y="2514600"/>
            <a:ext cx="6019800" cy="40132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703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Traffic control should be considered immediately.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116" y="2133600"/>
            <a:ext cx="5837767" cy="4378325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5711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876800" cy="4525963"/>
          </a:xfrm>
        </p:spPr>
        <p:txBody>
          <a:bodyPr/>
          <a:lstStyle/>
          <a:p>
            <a:r>
              <a:rPr lang="en-US" dirty="0" smtClean="0"/>
              <a:t>Chemical reactions have to be considered and prepared for.</a:t>
            </a:r>
            <a:endParaRPr lang="en-US" dirty="0"/>
          </a:p>
          <a:p>
            <a:r>
              <a:rPr lang="en-US" dirty="0" smtClean="0"/>
              <a:t>Pumps have to be rated for the material.</a:t>
            </a:r>
          </a:p>
          <a:p>
            <a:r>
              <a:rPr lang="en-US" dirty="0" smtClean="0"/>
              <a:t>Is your PPE able to protect you?</a:t>
            </a:r>
          </a:p>
          <a:p>
            <a:endParaRPr lang="en-US" dirty="0" smtClean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0200" y="1687219"/>
            <a:ext cx="3393558" cy="4351924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0741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Your Spill Response contractor  has to be prepared to respond.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2209800"/>
            <a:ext cx="5715000" cy="428625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07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Long Duration incidents:</a:t>
            </a:r>
          </a:p>
          <a:p>
            <a:pPr lvl="1"/>
            <a:r>
              <a:rPr lang="en-US" dirty="0" smtClean="0"/>
              <a:t>Food, coffee, water, bathrooms, sleep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319" y="2819400"/>
            <a:ext cx="4072481" cy="3054361"/>
          </a:xfr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12" y="2819400"/>
            <a:ext cx="4060288" cy="30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0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When responding, you have to understand the containers that you are dealing with.</a:t>
            </a:r>
          </a:p>
          <a:p>
            <a:pPr lvl="1"/>
            <a:r>
              <a:rPr lang="en-US" dirty="0" smtClean="0"/>
              <a:t>Proper handling</a:t>
            </a:r>
            <a:endParaRPr lang="en-US" dirty="0"/>
          </a:p>
          <a:p>
            <a:pPr lvl="1"/>
            <a:r>
              <a:rPr lang="en-US" dirty="0" smtClean="0"/>
              <a:t>Types</a:t>
            </a:r>
          </a:p>
          <a:p>
            <a:pPr lvl="1"/>
            <a:r>
              <a:rPr lang="en-US" dirty="0" smtClean="0"/>
              <a:t>Volumes</a:t>
            </a:r>
          </a:p>
          <a:p>
            <a:pPr lvl="1"/>
            <a:r>
              <a:rPr lang="en-US" dirty="0" smtClean="0"/>
              <a:t>How to transfer out of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898" y="3863181"/>
            <a:ext cx="4035902" cy="26946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898" y="1168515"/>
            <a:ext cx="4035902" cy="26946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3835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You have to understand the chemicals you are transporting.</a:t>
            </a:r>
          </a:p>
          <a:p>
            <a:r>
              <a:rPr lang="en-US" dirty="0" smtClean="0"/>
              <a:t>Be prepared to respond</a:t>
            </a:r>
          </a:p>
          <a:p>
            <a:r>
              <a:rPr lang="en-US" dirty="0" smtClean="0"/>
              <a:t>Practice before an incident happens</a:t>
            </a:r>
          </a:p>
          <a:p>
            <a:r>
              <a:rPr lang="en-US" dirty="0" smtClean="0"/>
              <a:t>Important to follow State and National regulations and guides</a:t>
            </a:r>
          </a:p>
          <a:p>
            <a:r>
              <a:rPr lang="en-US" dirty="0" smtClean="0"/>
              <a:t>Don’t be afraid to customize the tools to fit your needs</a:t>
            </a:r>
          </a:p>
          <a:p>
            <a:r>
              <a:rPr lang="en-US" dirty="0" smtClean="0"/>
              <a:t>You must train your employees before you can expect them to respond</a:t>
            </a:r>
          </a:p>
          <a:p>
            <a:r>
              <a:rPr lang="en-US" dirty="0" smtClean="0"/>
              <a:t>Foster relationships before an incident occurs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23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169" y="-457200"/>
            <a:ext cx="9242337" cy="4800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3940175"/>
            <a:ext cx="7772400" cy="1470025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Tyler Bones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Fairbanks North Star Borough 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HazMat Response Team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(907) 328-4332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tbones@lynden.com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52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FNSB HMRT Background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Blip>
                <a:blip r:embed="rId2"/>
              </a:buBlip>
            </a:pPr>
            <a:r>
              <a:rPr lang="en-US" altLang="en-US" dirty="0" smtClean="0"/>
              <a:t>1997 Fairbank North Star Borough became the first Statewide HazMat response team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US" altLang="en-US" dirty="0" smtClean="0"/>
              <a:t>Anchorage FD signed up 6 months later</a:t>
            </a:r>
          </a:p>
          <a:p>
            <a:pPr eaLnBrk="1" hangingPunct="1">
              <a:buFontTx/>
              <a:buNone/>
            </a:pPr>
            <a:endParaRPr lang="en-US" altLang="en-US" dirty="0" smtClean="0">
              <a:sym typeface="Wingdings" panose="05000000000000000000" pitchFamily="2" charset="2"/>
            </a:endParaRPr>
          </a:p>
          <a:p>
            <a:pPr eaLnBrk="1" hangingPunct="1">
              <a:buFontTx/>
              <a:buNone/>
            </a:pPr>
            <a:endParaRPr lang="en-US" altLang="en-US" dirty="0" smtClean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91000" y="3276600"/>
            <a:ext cx="4343401" cy="3200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523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FNSB HMRT Background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2025650"/>
            <a:ext cx="7772400" cy="4114800"/>
          </a:xfrm>
        </p:spPr>
        <p:txBody>
          <a:bodyPr/>
          <a:lstStyle/>
          <a:p>
            <a:pPr eaLnBrk="1" hangingPunct="1">
              <a:buFontTx/>
              <a:buBlip>
                <a:blip r:embed="rId2"/>
              </a:buBlip>
            </a:pPr>
            <a:r>
              <a:rPr lang="en-US" altLang="en-US" dirty="0" smtClean="0">
                <a:sym typeface="Wingdings" panose="05000000000000000000" pitchFamily="2" charset="2"/>
              </a:rPr>
              <a:t>Current Statewide Teams:</a:t>
            </a:r>
          </a:p>
          <a:p>
            <a:pPr lvl="1" eaLnBrk="1" hangingPunct="1">
              <a:buFontTx/>
              <a:buBlip>
                <a:blip r:embed="rId2"/>
              </a:buBlip>
            </a:pPr>
            <a:r>
              <a:rPr lang="en-US" altLang="en-US" dirty="0" smtClean="0">
                <a:sym typeface="Wingdings" panose="05000000000000000000" pitchFamily="2" charset="2"/>
              </a:rPr>
              <a:t>FNSB</a:t>
            </a:r>
          </a:p>
          <a:p>
            <a:pPr lvl="1" eaLnBrk="1" hangingPunct="1">
              <a:buFontTx/>
              <a:buBlip>
                <a:blip r:embed="rId2"/>
              </a:buBlip>
            </a:pPr>
            <a:r>
              <a:rPr lang="en-US" altLang="en-US" dirty="0" smtClean="0">
                <a:sym typeface="Wingdings" panose="05000000000000000000" pitchFamily="2" charset="2"/>
              </a:rPr>
              <a:t>Anchorage</a:t>
            </a:r>
          </a:p>
          <a:p>
            <a:pPr lvl="1" eaLnBrk="1" hangingPunct="1">
              <a:buFontTx/>
              <a:buBlip>
                <a:blip r:embed="rId2"/>
              </a:buBlip>
            </a:pPr>
            <a:r>
              <a:rPr lang="en-US" altLang="en-US" dirty="0" smtClean="0">
                <a:sym typeface="Wingdings" panose="05000000000000000000" pitchFamily="2" charset="2"/>
              </a:rPr>
              <a:t>Kodiak</a:t>
            </a:r>
          </a:p>
          <a:p>
            <a:pPr lvl="1" eaLnBrk="1" hangingPunct="1">
              <a:buFontTx/>
              <a:buBlip>
                <a:blip r:embed="rId2"/>
              </a:buBlip>
            </a:pPr>
            <a:r>
              <a:rPr lang="en-US" altLang="en-US" dirty="0" smtClean="0">
                <a:sym typeface="Wingdings" panose="05000000000000000000" pitchFamily="2" charset="2"/>
              </a:rPr>
              <a:t>Juneau / Ketchikan</a:t>
            </a:r>
          </a:p>
          <a:p>
            <a:pPr lvl="1" eaLnBrk="1" hangingPunct="1">
              <a:buFontTx/>
              <a:buBlip>
                <a:blip r:embed="rId2"/>
              </a:buBlip>
            </a:pPr>
            <a:endParaRPr lang="en-US" altLang="en-US" dirty="0" smtClean="0">
              <a:sym typeface="Wingdings" panose="05000000000000000000" pitchFamily="2" charset="2"/>
            </a:endParaRPr>
          </a:p>
          <a:p>
            <a:pPr eaLnBrk="1" hangingPunct="1">
              <a:buFontTx/>
              <a:buNone/>
            </a:pPr>
            <a:endParaRPr lang="en-US" altLang="en-US" dirty="0" smtClean="0">
              <a:sym typeface="Wingdings" panose="05000000000000000000" pitchFamily="2" charset="2"/>
            </a:endParaRPr>
          </a:p>
          <a:p>
            <a:pPr eaLnBrk="1" hangingPunct="1">
              <a:buFontTx/>
              <a:buNone/>
            </a:pPr>
            <a:endParaRPr lang="en-US" altLang="en-US" dirty="0" smtClean="0"/>
          </a:p>
        </p:txBody>
      </p:sp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50" y="1733550"/>
            <a:ext cx="1652588" cy="164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9888" y="3794125"/>
            <a:ext cx="1393825" cy="139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363" y="3505200"/>
            <a:ext cx="1577975" cy="154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512" y="4712493"/>
            <a:ext cx="1487488" cy="154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0113" y="2895600"/>
            <a:ext cx="20097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1163" y="5275263"/>
            <a:ext cx="33051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9438" y="2747963"/>
            <a:ext cx="974725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5" name="Picture 14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4884738"/>
            <a:ext cx="154305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6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7650" y="4900613"/>
            <a:ext cx="1219200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7" name="Picture 16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9913" y="1524000"/>
            <a:ext cx="993775" cy="116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216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FNSB HMRT Background</a:t>
            </a:r>
          </a:p>
        </p:txBody>
      </p:sp>
      <p:sp>
        <p:nvSpPr>
          <p:cNvPr id="18435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All volunteer Team (29 members)</a:t>
            </a:r>
          </a:p>
          <a:p>
            <a:r>
              <a:rPr lang="en-US" altLang="en-US" dirty="0" smtClean="0"/>
              <a:t>Made up of personnel from all walks of life</a:t>
            </a:r>
          </a:p>
          <a:p>
            <a:r>
              <a:rPr lang="en-US" altLang="en-US" dirty="0" smtClean="0"/>
              <a:t>Housed in four locations around the Borough</a:t>
            </a:r>
          </a:p>
          <a:p>
            <a:r>
              <a:rPr lang="en-US" altLang="en-US" dirty="0" smtClean="0"/>
              <a:t>Funded through grants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4075723"/>
            <a:ext cx="3429000" cy="257907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19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FNSB HMRT Capabilities</a:t>
            </a:r>
          </a:p>
        </p:txBody>
      </p:sp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685800" y="2057400"/>
            <a:ext cx="7772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20000"/>
              </a:spcBef>
              <a:buClr>
                <a:schemeClr val="tx2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eaLnBrk="1" hangingPunct="1">
              <a:spcBef>
                <a:spcPct val="0"/>
              </a:spcBef>
              <a:buClrTx/>
              <a:buFontTx/>
              <a:buBlip>
                <a:blip r:embed="rId2"/>
              </a:buBlip>
            </a:pPr>
            <a:r>
              <a:rPr lang="en-US" altLang="en-US" sz="2400" dirty="0"/>
              <a:t>	All levels of HazMat response capable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 dirty="0"/>
          </a:p>
        </p:txBody>
      </p:sp>
      <p:pic>
        <p:nvPicPr>
          <p:cNvPr id="19460" name="Picture 4" descr="F:\HazMat Pictures\24July2002 Roll Over Exercise\DSC004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2817" y="2887663"/>
            <a:ext cx="4353983" cy="32654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non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F:\2009\Fire Department  HazMat\1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2590800"/>
            <a:ext cx="2667000" cy="40147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non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24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FNSB HMRT Capabilities</a:t>
            </a:r>
          </a:p>
        </p:txBody>
      </p:sp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685800" y="2057400"/>
            <a:ext cx="7772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20000"/>
              </a:spcBef>
              <a:buClr>
                <a:schemeClr val="tx2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eaLnBrk="1" hangingPunct="1">
              <a:spcBef>
                <a:spcPct val="0"/>
              </a:spcBef>
              <a:buClrTx/>
              <a:buFontTx/>
              <a:buBlip>
                <a:blip r:embed="rId2"/>
              </a:buBlip>
            </a:pPr>
            <a:r>
              <a:rPr lang="en-US" altLang="en-US" sz="2400" dirty="0"/>
              <a:t>	Spill Response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 dirty="0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9650" y="1524000"/>
            <a:ext cx="3124200" cy="23352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3" descr="Q:\AWE-AWTCFiles\Department\Operations\05 HMRT\04 HMRT\16 Don\Pictures\Hazmat call\Hazmat 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863" y="3122613"/>
            <a:ext cx="3557587" cy="26685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3088" y="3965575"/>
            <a:ext cx="3998912" cy="26590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FNSB HMRT Capabilities</a:t>
            </a:r>
          </a:p>
        </p:txBody>
      </p:sp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685800" y="2057400"/>
            <a:ext cx="7772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20000"/>
              </a:spcBef>
              <a:buClr>
                <a:schemeClr val="tx2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eaLnBrk="1" hangingPunct="1">
              <a:spcBef>
                <a:spcPct val="0"/>
              </a:spcBef>
              <a:buClrTx/>
              <a:buFontTx/>
              <a:buBlip>
                <a:blip r:embed="rId2"/>
              </a:buBlip>
            </a:pPr>
            <a:r>
              <a:rPr lang="en-US" altLang="en-US" sz="2400" dirty="0"/>
              <a:t>	Statewide Deployable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 dirty="0"/>
          </a:p>
        </p:txBody>
      </p:sp>
      <p:pic>
        <p:nvPicPr>
          <p:cNvPr id="21508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187" y="2529330"/>
            <a:ext cx="3124200" cy="1757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4" descr="F:\2010\Fire Departments  HazMat\May Creek Response May Creek Response DSC001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4724400"/>
            <a:ext cx="3276600" cy="18430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3938" y="1828800"/>
            <a:ext cx="3667125" cy="2438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4419600"/>
            <a:ext cx="2822575" cy="21209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33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7246</TotalTime>
  <Words>835</Words>
  <Application>Microsoft Office PowerPoint</Application>
  <PresentationFormat>On-screen Show (4:3)</PresentationFormat>
  <Paragraphs>147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Times New Roman</vt:lpstr>
      <vt:lpstr>Wingdings</vt:lpstr>
      <vt:lpstr>Office Theme</vt:lpstr>
      <vt:lpstr>Chemical Accident Response Considerations  “What do you do when it all goes bad?”</vt:lpstr>
      <vt:lpstr>Tyler Bones</vt:lpstr>
      <vt:lpstr>FNSB HMRT Background</vt:lpstr>
      <vt:lpstr>FNSB HMRT Background</vt:lpstr>
      <vt:lpstr>FNSB HMRT Background</vt:lpstr>
      <vt:lpstr>FNSB HMRT Background</vt:lpstr>
      <vt:lpstr>FNSB HMRT Capabilities</vt:lpstr>
      <vt:lpstr>FNSB HMRT Capabilities</vt:lpstr>
      <vt:lpstr>FNSB HMRT Capabilities</vt:lpstr>
      <vt:lpstr>FNSB HMRT Capabilities</vt:lpstr>
      <vt:lpstr>FNSB HMRT Capabilities</vt:lpstr>
      <vt:lpstr>FNSB HMRT equipment</vt:lpstr>
      <vt:lpstr>FNSB HMRT equipment</vt:lpstr>
      <vt:lpstr>FNSB HMRT Initiatives</vt:lpstr>
      <vt:lpstr>FNSB HMRT Initiatives</vt:lpstr>
      <vt:lpstr>FNSB HMRT</vt:lpstr>
      <vt:lpstr>So how do you prepare</vt:lpstr>
      <vt:lpstr>Where do you start?</vt:lpstr>
      <vt:lpstr>Ask questions?</vt:lpstr>
      <vt:lpstr>What do you do if the unthinkable happens</vt:lpstr>
      <vt:lpstr>Initial Response Steps</vt:lpstr>
      <vt:lpstr>Initial Response Steps</vt:lpstr>
      <vt:lpstr>Initial Response Steps</vt:lpstr>
      <vt:lpstr>Initial Response Steps</vt:lpstr>
      <vt:lpstr>Initial Response Steps</vt:lpstr>
      <vt:lpstr>IDLH SITUATIONS</vt:lpstr>
      <vt:lpstr>Initial Response Steps</vt:lpstr>
      <vt:lpstr>Lessons learned</vt:lpstr>
      <vt:lpstr>Lessons Learned</vt:lpstr>
      <vt:lpstr>Lessons Learned</vt:lpstr>
      <vt:lpstr>Lessons Learned</vt:lpstr>
      <vt:lpstr>Lessons Learned</vt:lpstr>
      <vt:lpstr>Lessons Learned</vt:lpstr>
      <vt:lpstr>Lessons Learned</vt:lpstr>
      <vt:lpstr>Lessons Learned</vt:lpstr>
      <vt:lpstr>Conclusion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Alaska West Express</dc:title>
  <dc:creator>Tyler Bones</dc:creator>
  <cp:lastModifiedBy>Tyler Bones</cp:lastModifiedBy>
  <cp:revision>103</cp:revision>
  <cp:lastPrinted>2017-03-30T01:36:57Z</cp:lastPrinted>
  <dcterms:created xsi:type="dcterms:W3CDTF">2015-04-27T01:27:03Z</dcterms:created>
  <dcterms:modified xsi:type="dcterms:W3CDTF">2017-03-30T18:00:15Z</dcterms:modified>
</cp:coreProperties>
</file>