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344" r:id="rId4"/>
    <p:sldId id="346" r:id="rId5"/>
    <p:sldId id="347" r:id="rId6"/>
    <p:sldId id="350" r:id="rId7"/>
    <p:sldId id="351" r:id="rId8"/>
    <p:sldId id="352" r:id="rId9"/>
    <p:sldId id="353" r:id="rId10"/>
    <p:sldId id="358" r:id="rId11"/>
    <p:sldId id="357" r:id="rId12"/>
    <p:sldId id="342" r:id="rId13"/>
    <p:sldId id="354" r:id="rId14"/>
    <p:sldId id="355" r:id="rId15"/>
    <p:sldId id="356" r:id="rId16"/>
    <p:sldId id="35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2592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fg.alaska.local\SUB\Anchorage\KostickML\DEC_HHC\QuickAnalysis\XLS\DEC_HHC_FC_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All_CompsFishOnly!$C$4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All_CompsFishOnly!$C$8:$C$14</c:f>
              <c:numCache>
                <c:formatCode>0.0</c:formatCode>
                <c:ptCount val="7"/>
                <c:pt idx="0">
                  <c:v>49.26</c:v>
                </c:pt>
                <c:pt idx="1">
                  <c:v>44.04</c:v>
                </c:pt>
                <c:pt idx="2">
                  <c:v>10.49</c:v>
                </c:pt>
                <c:pt idx="3">
                  <c:v>5.04</c:v>
                </c:pt>
                <c:pt idx="4">
                  <c:v>37.64</c:v>
                </c:pt>
                <c:pt idx="5">
                  <c:v>76.56</c:v>
                </c:pt>
                <c:pt idx="6">
                  <c:v>44.91</c:v>
                </c:pt>
              </c:numCache>
            </c:numRef>
          </c:val>
        </c:ser>
        <c:ser>
          <c:idx val="1"/>
          <c:order val="1"/>
          <c:tx>
            <c:strRef>
              <c:f>All_CompsFishOnly!$H$5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All_CompsFishOnly!$H$8:$H$14</c:f>
              <c:numCache>
                <c:formatCode>0.0</c:formatCode>
                <c:ptCount val="7"/>
                <c:pt idx="0">
                  <c:v>153.44999999999999</c:v>
                </c:pt>
                <c:pt idx="1">
                  <c:v>118.44</c:v>
                </c:pt>
                <c:pt idx="2">
                  <c:v>36.950000000000003</c:v>
                </c:pt>
                <c:pt idx="3">
                  <c:v>21.73</c:v>
                </c:pt>
                <c:pt idx="4">
                  <c:v>98.08</c:v>
                </c:pt>
                <c:pt idx="5">
                  <c:v>189.05</c:v>
                </c:pt>
                <c:pt idx="6">
                  <c:v>176.39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63631360"/>
        <c:axId val="63633280"/>
      </c:barChart>
      <c:catAx>
        <c:axId val="6363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63633280"/>
        <c:crosses val="autoZero"/>
        <c:auto val="1"/>
        <c:lblAlgn val="ctr"/>
        <c:lblOffset val="100"/>
        <c:noMultiLvlLbl val="0"/>
      </c:catAx>
      <c:valAx>
        <c:axId val="6363328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63631360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All_CompsFishOnly_Both!$Q$7</c:f>
              <c:strCache>
                <c:ptCount val="1"/>
                <c:pt idx="0">
                  <c:v>Rural/Subsistence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1"/>
              <c:layout>
                <c:manualLayout>
                  <c:x val="-8.0566536468210467E-17"/>
                  <c:y val="-3.4931524432507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4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(All_CompsFishOnly_Both!$C$8,All_CompsFishOnly_Both!$J$8)</c:f>
              <c:numCache>
                <c:formatCode>0.0</c:formatCode>
                <c:ptCount val="2"/>
                <c:pt idx="0">
                  <c:v>49.26</c:v>
                </c:pt>
                <c:pt idx="1">
                  <c:v>69.52</c:v>
                </c:pt>
              </c:numCache>
            </c:numRef>
          </c:val>
        </c:ser>
        <c:ser>
          <c:idx val="1"/>
          <c:order val="1"/>
          <c:tx>
            <c:strRef>
              <c:f>All_CompsFishOnly_Both!$Q$8</c:f>
              <c:strCache>
                <c:ptCount val="1"/>
                <c:pt idx="0">
                  <c:v>Southeast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2.1972945594467661E-3"/>
                  <c:y val="-3.105024394000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88128049250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7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(All_CompsFishOnly_Both!$C$9,All_CompsFishOnly_Both!$J$9)</c:f>
              <c:numCache>
                <c:formatCode>0.0</c:formatCode>
                <c:ptCount val="2"/>
                <c:pt idx="0">
                  <c:v>44.04</c:v>
                </c:pt>
                <c:pt idx="1">
                  <c:v>53.44</c:v>
                </c:pt>
              </c:numCache>
            </c:numRef>
          </c:val>
        </c:ser>
        <c:ser>
          <c:idx val="2"/>
          <c:order val="2"/>
          <c:tx>
            <c:strRef>
              <c:f>All_CompsFishOnly_Both!$Q$9</c:f>
              <c:strCache>
                <c:ptCount val="1"/>
                <c:pt idx="0">
                  <c:v>Southcentral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3.88128049250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9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(All_CompsFishOnly_Both!$C$10,All_CompsFishOnly_Both!$J$10)</c:f>
              <c:numCache>
                <c:formatCode>0.0</c:formatCode>
                <c:ptCount val="2"/>
                <c:pt idx="0">
                  <c:v>10.49</c:v>
                </c:pt>
                <c:pt idx="1">
                  <c:v>18.23</c:v>
                </c:pt>
              </c:numCache>
            </c:numRef>
          </c:val>
        </c:ser>
        <c:ser>
          <c:idx val="3"/>
          <c:order val="3"/>
          <c:tx>
            <c:strRef>
              <c:f>All_CompsFishOnly_Both!$Q$10</c:f>
              <c:strCache>
                <c:ptCount val="1"/>
                <c:pt idx="0">
                  <c:v>Southwest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20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(All_CompsFishOnly_Both!$C$11,All_CompsFishOnly_Both!$J$11)</c:f>
              <c:numCache>
                <c:formatCode>0.0</c:formatCode>
                <c:ptCount val="2"/>
                <c:pt idx="0">
                  <c:v>5.04</c:v>
                </c:pt>
                <c:pt idx="1">
                  <c:v>11.68</c:v>
                </c:pt>
              </c:numCache>
            </c:numRef>
          </c:val>
        </c:ser>
        <c:ser>
          <c:idx val="4"/>
          <c:order val="4"/>
          <c:tx>
            <c:strRef>
              <c:f>All_CompsFishOnly_Both!$Q$11</c:f>
              <c:strCache>
                <c:ptCount val="1"/>
                <c:pt idx="0">
                  <c:v>Western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4931524432507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2876829550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(All_CompsFishOnly_Both!$C$12,All_CompsFishOnly_Both!$J$12)</c:f>
              <c:numCache>
                <c:formatCode>0.0</c:formatCode>
                <c:ptCount val="2"/>
                <c:pt idx="0">
                  <c:v>37.64</c:v>
                </c:pt>
                <c:pt idx="1">
                  <c:v>48.75</c:v>
                </c:pt>
              </c:numCache>
            </c:numRef>
          </c:val>
        </c:ser>
        <c:ser>
          <c:idx val="5"/>
          <c:order val="5"/>
          <c:tx>
            <c:strRef>
              <c:f>All_CompsFishOnly_Both!$Q$12</c:f>
              <c:strCache>
                <c:ptCount val="1"/>
                <c:pt idx="0">
                  <c:v>Arctic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16896344750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88128049250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6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(All_CompsFishOnly_Both!$C$13,All_CompsFishOnly_Both!$J$13)</c:f>
              <c:numCache>
                <c:formatCode>0.0</c:formatCode>
                <c:ptCount val="2"/>
                <c:pt idx="0">
                  <c:v>76.56</c:v>
                </c:pt>
                <c:pt idx="1">
                  <c:v>103.14</c:v>
                </c:pt>
              </c:numCache>
            </c:numRef>
          </c:val>
        </c:ser>
        <c:ser>
          <c:idx val="6"/>
          <c:order val="6"/>
          <c:tx>
            <c:strRef>
              <c:f>All_CompsFishOnly_Both!$Q$13</c:f>
              <c:strCache>
                <c:ptCount val="1"/>
                <c:pt idx="0">
                  <c:v>Interior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4931524432507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1050243940007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9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(All_CompsFishOnly_Both!$C$14,All_CompsFishOnly_Both!$J$14)</c:f>
              <c:numCache>
                <c:formatCode>0.0</c:formatCode>
                <c:ptCount val="2"/>
                <c:pt idx="0">
                  <c:v>44.91</c:v>
                </c:pt>
                <c:pt idx="1">
                  <c:v>71.5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41946112"/>
        <c:axId val="41956096"/>
      </c:barChart>
      <c:catAx>
        <c:axId val="4194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1956096"/>
        <c:crosses val="autoZero"/>
        <c:auto val="1"/>
        <c:lblAlgn val="ctr"/>
        <c:lblOffset val="100"/>
        <c:noMultiLvlLbl val="0"/>
      </c:catAx>
      <c:valAx>
        <c:axId val="41956096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 per </a:t>
                </a:r>
                <a:r>
                  <a:rPr lang="en-US" dirty="0"/>
                  <a:t>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1946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All_CompsFishOnly_Both!$Q$7</c:f>
              <c:strCache>
                <c:ptCount val="1"/>
                <c:pt idx="0">
                  <c:v>Rural/Subsistence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2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(All_CompsFishOnly_Both!$C$26,All_CompsFishOnly_Both!$J$26)</c:f>
              <c:numCache>
                <c:formatCode>0.0</c:formatCode>
                <c:ptCount val="2"/>
                <c:pt idx="0">
                  <c:v>131.44999999999999</c:v>
                </c:pt>
                <c:pt idx="1">
                  <c:v>149.07</c:v>
                </c:pt>
              </c:numCache>
            </c:numRef>
          </c:val>
        </c:ser>
        <c:ser>
          <c:idx val="1"/>
          <c:order val="1"/>
          <c:tx>
            <c:strRef>
              <c:f>All_CompsFishOnly_Both!$Q$8</c:f>
              <c:strCache>
                <c:ptCount val="1"/>
                <c:pt idx="0">
                  <c:v>Southeast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3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(All_CompsFishOnly_Both!$C$27,All_CompsFishOnly_Both!$J$27)</c:f>
              <c:numCache>
                <c:formatCode>0.0</c:formatCode>
                <c:ptCount val="2"/>
                <c:pt idx="0">
                  <c:v>153.9</c:v>
                </c:pt>
                <c:pt idx="1">
                  <c:v>159.51</c:v>
                </c:pt>
              </c:numCache>
            </c:numRef>
          </c:val>
        </c:ser>
        <c:ser>
          <c:idx val="2"/>
          <c:order val="2"/>
          <c:tx>
            <c:strRef>
              <c:f>All_CompsFishOnly_Both!$Q$9</c:f>
              <c:strCache>
                <c:ptCount val="1"/>
                <c:pt idx="0">
                  <c:v>Southcentral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9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(All_CompsFishOnly_Both!$C$28,All_CompsFishOnly_Both!$J$28)</c:f>
              <c:numCache>
                <c:formatCode>0.0</c:formatCode>
                <c:ptCount val="2"/>
                <c:pt idx="0">
                  <c:v>113.25</c:v>
                </c:pt>
                <c:pt idx="1">
                  <c:v>123.22</c:v>
                </c:pt>
              </c:numCache>
            </c:numRef>
          </c:val>
        </c:ser>
        <c:ser>
          <c:idx val="3"/>
          <c:order val="3"/>
          <c:tx>
            <c:strRef>
              <c:f>All_CompsFishOnly_Both!$Q$10</c:f>
              <c:strCache>
                <c:ptCount val="1"/>
                <c:pt idx="0">
                  <c:v>Southwest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13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(All_CompsFishOnly_Both!$C$29,All_CompsFishOnly_Both!$J$29)</c:f>
              <c:numCache>
                <c:formatCode>0.0</c:formatCode>
                <c:ptCount val="2"/>
                <c:pt idx="0">
                  <c:v>267.33999999999997</c:v>
                </c:pt>
                <c:pt idx="1">
                  <c:v>294.07</c:v>
                </c:pt>
              </c:numCache>
            </c:numRef>
          </c:val>
        </c:ser>
        <c:ser>
          <c:idx val="4"/>
          <c:order val="4"/>
          <c:tx>
            <c:strRef>
              <c:f>All_CompsFishOnly_Both!$Q$11</c:f>
              <c:strCache>
                <c:ptCount val="1"/>
                <c:pt idx="0">
                  <c:v>Western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(All_CompsFishOnly_Both!$C$30,All_CompsFishOnly_Both!$J$30)</c:f>
              <c:numCache>
                <c:formatCode>0.0</c:formatCode>
                <c:ptCount val="2"/>
                <c:pt idx="0">
                  <c:v>132.61000000000001</c:v>
                </c:pt>
                <c:pt idx="1">
                  <c:v>139.71</c:v>
                </c:pt>
              </c:numCache>
            </c:numRef>
          </c:val>
        </c:ser>
        <c:ser>
          <c:idx val="5"/>
          <c:order val="5"/>
          <c:tx>
            <c:strRef>
              <c:f>All_CompsFishOnly_Both!$Q$12</c:f>
              <c:strCache>
                <c:ptCount val="1"/>
                <c:pt idx="0">
                  <c:v>Arctic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3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(All_CompsFishOnly_Both!$C$31,All_CompsFishOnly_Both!$J$31)</c:f>
              <c:numCache>
                <c:formatCode>0.0</c:formatCode>
                <c:ptCount val="2"/>
                <c:pt idx="0">
                  <c:v>127.01</c:v>
                </c:pt>
                <c:pt idx="1">
                  <c:v>155.04</c:v>
                </c:pt>
              </c:numCache>
            </c:numRef>
          </c:val>
        </c:ser>
        <c:ser>
          <c:idx val="6"/>
          <c:order val="6"/>
          <c:tx>
            <c:strRef>
              <c:f>All_CompsFishOnly_Both!$Q$13</c:f>
              <c:strCache>
                <c:ptCount val="1"/>
                <c:pt idx="0">
                  <c:v>Interior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6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(All_CompsFishOnly_Both!$C$32,All_CompsFishOnly_Both!$J$32)</c:f>
              <c:numCache>
                <c:formatCode>0.0</c:formatCode>
                <c:ptCount val="2"/>
                <c:pt idx="0">
                  <c:v>154.25</c:v>
                </c:pt>
                <c:pt idx="1">
                  <c:v>180.03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42504576"/>
        <c:axId val="42506112"/>
      </c:barChart>
      <c:catAx>
        <c:axId val="4250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506112"/>
        <c:crosses val="autoZero"/>
        <c:auto val="1"/>
        <c:lblAlgn val="ctr"/>
        <c:lblOffset val="100"/>
        <c:noMultiLvlLbl val="0"/>
      </c:catAx>
      <c:valAx>
        <c:axId val="42506112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p</a:t>
                </a:r>
                <a:r>
                  <a:rPr lang="en-US" dirty="0" smtClean="0"/>
                  <a:t>er </a:t>
                </a:r>
                <a:r>
                  <a:rPr lang="en-US" dirty="0"/>
                  <a:t>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2504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All_CompsFishOnly_Both!$Q$7</c:f>
              <c:strCache>
                <c:ptCount val="1"/>
                <c:pt idx="0">
                  <c:v>Rural/Subsistence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2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(All_CompsFishOnly_Both!$C$45,All_CompsFishOnly_Both!$J$45)</c:f>
              <c:numCache>
                <c:formatCode>0.0</c:formatCode>
                <c:ptCount val="2"/>
                <c:pt idx="0">
                  <c:v>132.19</c:v>
                </c:pt>
                <c:pt idx="1">
                  <c:v>148.38999999999999</c:v>
                </c:pt>
              </c:numCache>
            </c:numRef>
          </c:val>
        </c:ser>
        <c:ser>
          <c:idx val="1"/>
          <c:order val="1"/>
          <c:tx>
            <c:strRef>
              <c:f>All_CompsFishOnly_Both!$Q$8</c:f>
              <c:strCache>
                <c:ptCount val="1"/>
                <c:pt idx="0">
                  <c:v>Southeast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3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(All_CompsFishOnly_Both!$C$46,All_CompsFishOnly_Both!$J$46)</c:f>
              <c:numCache>
                <c:formatCode>0.0</c:formatCode>
                <c:ptCount val="2"/>
                <c:pt idx="0">
                  <c:v>160.47999999999999</c:v>
                </c:pt>
                <c:pt idx="1">
                  <c:v>166.34</c:v>
                </c:pt>
              </c:numCache>
            </c:numRef>
          </c:val>
        </c:ser>
        <c:ser>
          <c:idx val="2"/>
          <c:order val="2"/>
          <c:tx>
            <c:strRef>
              <c:f>All_CompsFishOnly_Both!$Q$9</c:f>
              <c:strCache>
                <c:ptCount val="1"/>
                <c:pt idx="0">
                  <c:v>Southcentral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9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(All_CompsFishOnly_Both!$C$47,All_CompsFishOnly_Both!$J$47)</c:f>
              <c:numCache>
                <c:formatCode>0.0</c:formatCode>
                <c:ptCount val="2"/>
                <c:pt idx="0">
                  <c:v>113.15</c:v>
                </c:pt>
                <c:pt idx="1">
                  <c:v>122.83</c:v>
                </c:pt>
              </c:numCache>
            </c:numRef>
          </c:val>
        </c:ser>
        <c:ser>
          <c:idx val="3"/>
          <c:order val="3"/>
          <c:tx>
            <c:strRef>
              <c:f>All_CompsFishOnly_Both!$Q$10</c:f>
              <c:strCache>
                <c:ptCount val="1"/>
                <c:pt idx="0">
                  <c:v>Southwest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13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(All_CompsFishOnly_Both!$C$48,All_CompsFishOnly_Both!$J$48)</c:f>
              <c:numCache>
                <c:formatCode>0.0</c:formatCode>
                <c:ptCount val="2"/>
                <c:pt idx="0">
                  <c:v>267.33999999999997</c:v>
                </c:pt>
                <c:pt idx="1">
                  <c:v>294.07</c:v>
                </c:pt>
              </c:numCache>
            </c:numRef>
          </c:val>
        </c:ser>
        <c:ser>
          <c:idx val="4"/>
          <c:order val="4"/>
          <c:tx>
            <c:strRef>
              <c:f>All_CompsFishOnly_Both!$Q$11</c:f>
              <c:strCache>
                <c:ptCount val="1"/>
                <c:pt idx="0">
                  <c:v>Western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(All_CompsFishOnly_Both!$C$49,All_CompsFishOnly_Both!$J$49)</c:f>
              <c:numCache>
                <c:formatCode>0.0</c:formatCode>
                <c:ptCount val="2"/>
                <c:pt idx="0">
                  <c:v>132.33000000000001</c:v>
                </c:pt>
                <c:pt idx="1">
                  <c:v>139.08000000000001</c:v>
                </c:pt>
              </c:numCache>
            </c:numRef>
          </c:val>
        </c:ser>
        <c:ser>
          <c:idx val="5"/>
          <c:order val="5"/>
          <c:tx>
            <c:strRef>
              <c:f>All_CompsFishOnly_Both!$Q$12</c:f>
              <c:strCache>
                <c:ptCount val="1"/>
                <c:pt idx="0">
                  <c:v>Arctic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3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(All_CompsFishOnly_Both!$C$50,All_CompsFishOnly_Both!$J$50)</c:f>
              <c:numCache>
                <c:formatCode>0.0</c:formatCode>
                <c:ptCount val="2"/>
                <c:pt idx="0">
                  <c:v>127.47</c:v>
                </c:pt>
                <c:pt idx="1">
                  <c:v>152.15</c:v>
                </c:pt>
              </c:numCache>
            </c:numRef>
          </c:val>
        </c:ser>
        <c:ser>
          <c:idx val="6"/>
          <c:order val="6"/>
          <c:tx>
            <c:strRef>
              <c:f>All_CompsFishOnly_Both!$Q$13</c:f>
              <c:strCache>
                <c:ptCount val="1"/>
                <c:pt idx="0">
                  <c:v>Interior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6"/>
          </c:errBars>
          <c:cat>
            <c:strRef>
              <c:f>(All_CompsFishOnly_Both!$C$3,All_CompsFishOnly_Both!$J$3)</c:f>
              <c:strCache>
                <c:ptCount val="2"/>
                <c:pt idx="0">
                  <c:v>All user groups</c:v>
                </c:pt>
                <c:pt idx="1">
                  <c:v>Users only</c:v>
                </c:pt>
              </c:strCache>
            </c:strRef>
          </c:cat>
          <c:val>
            <c:numRef>
              <c:f>(All_CompsFishOnly_Both!$C$51,All_CompsFishOnly_Both!$J$51)</c:f>
              <c:numCache>
                <c:formatCode>0.0</c:formatCode>
                <c:ptCount val="2"/>
                <c:pt idx="0">
                  <c:v>154.79</c:v>
                </c:pt>
                <c:pt idx="1">
                  <c:v>179.61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42558976"/>
        <c:axId val="42560512"/>
      </c:barChart>
      <c:catAx>
        <c:axId val="4255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560512"/>
        <c:crosses val="autoZero"/>
        <c:auto val="1"/>
        <c:lblAlgn val="ctr"/>
        <c:lblOffset val="100"/>
        <c:noMultiLvlLbl val="0"/>
      </c:catAx>
      <c:valAx>
        <c:axId val="42560512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Mean per </a:t>
                </a:r>
                <a:r>
                  <a:rPr lang="en-US" dirty="0"/>
                  <a:t>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2558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'PNW Comparisons'!$B$16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cat>
            <c:strRef>
              <c:f>'PNW Comparisons'!$A$17:$A$29</c:f>
              <c:strCache>
                <c:ptCount val="13"/>
                <c:pt idx="0">
                  <c:v>Columbia River Tribes</c:v>
                </c:pt>
                <c:pt idx="1">
                  <c:v>Tulalip Tirbe</c:v>
                </c:pt>
                <c:pt idx="2">
                  <c:v>Squaxin Island Tribe</c:v>
                </c:pt>
                <c:pt idx="3">
                  <c:v>Rural Alaska Population</c:v>
                </c:pt>
                <c:pt idx="4">
                  <c:v>Suqaumish Tribe</c:v>
                </c:pt>
                <c:pt idx="5">
                  <c:v>Asians and Pacific Islanders</c:v>
                </c:pt>
                <c:pt idx="6">
                  <c:v>Southcentral</c:v>
                </c:pt>
                <c:pt idx="7">
                  <c:v>US Population - Consumers only</c:v>
                </c:pt>
                <c:pt idx="8">
                  <c:v>Interior</c:v>
                </c:pt>
                <c:pt idx="9">
                  <c:v>Western</c:v>
                </c:pt>
                <c:pt idx="10">
                  <c:v>Southeast</c:v>
                </c:pt>
                <c:pt idx="11">
                  <c:v>Arctic</c:v>
                </c:pt>
                <c:pt idx="12">
                  <c:v>Southwest</c:v>
                </c:pt>
              </c:strCache>
            </c:strRef>
          </c:cat>
          <c:val>
            <c:numRef>
              <c:f>'PNW Comparisons'!$B$17:$B$29</c:f>
              <c:numCache>
                <c:formatCode>General</c:formatCode>
                <c:ptCount val="13"/>
                <c:pt idx="0">
                  <c:v>40</c:v>
                </c:pt>
                <c:pt idx="1">
                  <c:v>45</c:v>
                </c:pt>
                <c:pt idx="2">
                  <c:v>43</c:v>
                </c:pt>
                <c:pt idx="3" formatCode="0">
                  <c:v>121.35</c:v>
                </c:pt>
                <c:pt idx="4">
                  <c:v>132</c:v>
                </c:pt>
                <c:pt idx="5">
                  <c:v>78</c:v>
                </c:pt>
                <c:pt idx="6" formatCode="0">
                  <c:v>83.23</c:v>
                </c:pt>
                <c:pt idx="7" formatCode="0">
                  <c:v>99</c:v>
                </c:pt>
                <c:pt idx="8" formatCode="0">
                  <c:v>198.6</c:v>
                </c:pt>
                <c:pt idx="9" formatCode="0">
                  <c:v>120.31</c:v>
                </c:pt>
                <c:pt idx="10" formatCode="0">
                  <c:v>95.73</c:v>
                </c:pt>
                <c:pt idx="11" formatCode="0">
                  <c:v>121.35</c:v>
                </c:pt>
                <c:pt idx="12" formatCode="0">
                  <c:v>213.39</c:v>
                </c:pt>
              </c:numCache>
            </c:numRef>
          </c:val>
        </c:ser>
        <c:ser>
          <c:idx val="1"/>
          <c:order val="1"/>
          <c:tx>
            <c:strRef>
              <c:f>'PNW Comparisons'!$C$16</c:f>
              <c:strCache>
                <c:ptCount val="1"/>
                <c:pt idx="0">
                  <c:v>90th Percentile</c:v>
                </c:pt>
              </c:strCache>
            </c:strRef>
          </c:tx>
          <c:invertIfNegative val="0"/>
          <c:cat>
            <c:strRef>
              <c:f>'PNW Comparisons'!$A$17:$A$29</c:f>
              <c:strCache>
                <c:ptCount val="13"/>
                <c:pt idx="0">
                  <c:v>Columbia River Tribes</c:v>
                </c:pt>
                <c:pt idx="1">
                  <c:v>Tulalip Tirbe</c:v>
                </c:pt>
                <c:pt idx="2">
                  <c:v>Squaxin Island Tribe</c:v>
                </c:pt>
                <c:pt idx="3">
                  <c:v>Rural Alaska Population</c:v>
                </c:pt>
                <c:pt idx="4">
                  <c:v>Suqaumish Tribe</c:v>
                </c:pt>
                <c:pt idx="5">
                  <c:v>Asians and Pacific Islanders</c:v>
                </c:pt>
                <c:pt idx="6">
                  <c:v>Southcentral</c:v>
                </c:pt>
                <c:pt idx="7">
                  <c:v>US Population - Consumers only</c:v>
                </c:pt>
                <c:pt idx="8">
                  <c:v>Interior</c:v>
                </c:pt>
                <c:pt idx="9">
                  <c:v>Western</c:v>
                </c:pt>
                <c:pt idx="10">
                  <c:v>Southeast</c:v>
                </c:pt>
                <c:pt idx="11">
                  <c:v>Arctic</c:v>
                </c:pt>
                <c:pt idx="12">
                  <c:v>Southwest</c:v>
                </c:pt>
              </c:strCache>
            </c:strRef>
          </c:cat>
          <c:val>
            <c:numRef>
              <c:f>'PNW Comparisons'!$C$17:$C$29</c:f>
              <c:numCache>
                <c:formatCode>General</c:formatCode>
                <c:ptCount val="13"/>
                <c:pt idx="0">
                  <c:v>113</c:v>
                </c:pt>
                <c:pt idx="1">
                  <c:v>186</c:v>
                </c:pt>
                <c:pt idx="2">
                  <c:v>193</c:v>
                </c:pt>
                <c:pt idx="3" formatCode="0">
                  <c:v>244.44</c:v>
                </c:pt>
                <c:pt idx="4">
                  <c:v>489</c:v>
                </c:pt>
                <c:pt idx="5">
                  <c:v>236</c:v>
                </c:pt>
                <c:pt idx="6" formatCode="0">
                  <c:v>275.45</c:v>
                </c:pt>
                <c:pt idx="7" formatCode="0">
                  <c:v>248</c:v>
                </c:pt>
                <c:pt idx="8" formatCode="0">
                  <c:v>356</c:v>
                </c:pt>
                <c:pt idx="9" formatCode="0">
                  <c:v>271.94</c:v>
                </c:pt>
                <c:pt idx="10" formatCode="0">
                  <c:v>392.79</c:v>
                </c:pt>
                <c:pt idx="11" formatCode="0">
                  <c:v>497.24</c:v>
                </c:pt>
                <c:pt idx="12" formatCode="0">
                  <c:v>910.26</c:v>
                </c:pt>
              </c:numCache>
            </c:numRef>
          </c:val>
        </c:ser>
        <c:ser>
          <c:idx val="2"/>
          <c:order val="2"/>
          <c:tx>
            <c:strRef>
              <c:f>'PNW Comparisons'!$D$16</c:f>
              <c:strCache>
                <c:ptCount val="1"/>
                <c:pt idx="0">
                  <c:v>95th Percentile</c:v>
                </c:pt>
              </c:strCache>
            </c:strRef>
          </c:tx>
          <c:invertIfNegative val="0"/>
          <c:cat>
            <c:strRef>
              <c:f>'PNW Comparisons'!$A$17:$A$29</c:f>
              <c:strCache>
                <c:ptCount val="13"/>
                <c:pt idx="0">
                  <c:v>Columbia River Tribes</c:v>
                </c:pt>
                <c:pt idx="1">
                  <c:v>Tulalip Tirbe</c:v>
                </c:pt>
                <c:pt idx="2">
                  <c:v>Squaxin Island Tribe</c:v>
                </c:pt>
                <c:pt idx="3">
                  <c:v>Rural Alaska Population</c:v>
                </c:pt>
                <c:pt idx="4">
                  <c:v>Suqaumish Tribe</c:v>
                </c:pt>
                <c:pt idx="5">
                  <c:v>Asians and Pacific Islanders</c:v>
                </c:pt>
                <c:pt idx="6">
                  <c:v>Southcentral</c:v>
                </c:pt>
                <c:pt idx="7">
                  <c:v>US Population - Consumers only</c:v>
                </c:pt>
                <c:pt idx="8">
                  <c:v>Interior</c:v>
                </c:pt>
                <c:pt idx="9">
                  <c:v>Western</c:v>
                </c:pt>
                <c:pt idx="10">
                  <c:v>Southeast</c:v>
                </c:pt>
                <c:pt idx="11">
                  <c:v>Arctic</c:v>
                </c:pt>
                <c:pt idx="12">
                  <c:v>Southwest</c:v>
                </c:pt>
              </c:strCache>
            </c:strRef>
          </c:cat>
          <c:val>
            <c:numRef>
              <c:f>'PNW Comparisons'!$D$17:$D$29</c:f>
              <c:numCache>
                <c:formatCode>General</c:formatCode>
                <c:ptCount val="13"/>
                <c:pt idx="0">
                  <c:v>176</c:v>
                </c:pt>
                <c:pt idx="1">
                  <c:v>244</c:v>
                </c:pt>
                <c:pt idx="2">
                  <c:v>247</c:v>
                </c:pt>
                <c:pt idx="3" formatCode="0">
                  <c:v>293.2</c:v>
                </c:pt>
                <c:pt idx="4">
                  <c:v>0</c:v>
                </c:pt>
                <c:pt idx="5">
                  <c:v>306</c:v>
                </c:pt>
                <c:pt idx="6" formatCode="0">
                  <c:v>313.36</c:v>
                </c:pt>
                <c:pt idx="7" formatCode="0">
                  <c:v>334</c:v>
                </c:pt>
                <c:pt idx="8" formatCode="0">
                  <c:v>356</c:v>
                </c:pt>
                <c:pt idx="9" formatCode="0">
                  <c:v>383.83</c:v>
                </c:pt>
                <c:pt idx="10" formatCode="0">
                  <c:v>392.79</c:v>
                </c:pt>
                <c:pt idx="11" formatCode="0">
                  <c:v>635.83000000000004</c:v>
                </c:pt>
                <c:pt idx="12" formatCode="0">
                  <c:v>910.26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83936"/>
        <c:axId val="42585472"/>
      </c:barChart>
      <c:catAx>
        <c:axId val="4258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2585472"/>
        <c:crosses val="autoZero"/>
        <c:auto val="1"/>
        <c:lblAlgn val="ctr"/>
        <c:lblOffset val="100"/>
        <c:noMultiLvlLbl val="0"/>
      </c:catAx>
      <c:valAx>
        <c:axId val="42585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 capita fish consumption estimate 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(</a:t>
                </a:r>
                <a:r>
                  <a:rPr lang="en-US" dirty="0"/>
                  <a:t>grams per day)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583936"/>
        <c:crosses val="autoZero"/>
        <c:crossBetween val="between"/>
        <c:majorUnit val="20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All_CompsFishOnly_UsersOnly!$C$4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dLbl>
              <c:idx val="5"/>
              <c:layout>
                <c:manualLayout>
                  <c:x val="-8.88888733352794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All_CompsFishOnly_UsersOnly!$C$8:$C$14</c:f>
              <c:numCache>
                <c:formatCode>0.0</c:formatCode>
                <c:ptCount val="7"/>
                <c:pt idx="0">
                  <c:v>69.52</c:v>
                </c:pt>
                <c:pt idx="1">
                  <c:v>53.44</c:v>
                </c:pt>
                <c:pt idx="2">
                  <c:v>18.23</c:v>
                </c:pt>
                <c:pt idx="3">
                  <c:v>11.68</c:v>
                </c:pt>
                <c:pt idx="4">
                  <c:v>48.75</c:v>
                </c:pt>
                <c:pt idx="5">
                  <c:v>103.14</c:v>
                </c:pt>
                <c:pt idx="6">
                  <c:v>71.5</c:v>
                </c:pt>
              </c:numCache>
            </c:numRef>
          </c:val>
        </c:ser>
        <c:ser>
          <c:idx val="1"/>
          <c:order val="1"/>
          <c:tx>
            <c:strRef>
              <c:f>All_CompsFishOnly_UsersOnly!$H$5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All_CompsFishOnly_UsersOnly!$H$8:$H$14</c:f>
              <c:numCache>
                <c:formatCode>0.0</c:formatCode>
                <c:ptCount val="7"/>
                <c:pt idx="0">
                  <c:v>635.83000000000004</c:v>
                </c:pt>
                <c:pt idx="1">
                  <c:v>138.16</c:v>
                </c:pt>
                <c:pt idx="2">
                  <c:v>347.22</c:v>
                </c:pt>
                <c:pt idx="3">
                  <c:v>28.69</c:v>
                </c:pt>
                <c:pt idx="4">
                  <c:v>450.8</c:v>
                </c:pt>
                <c:pt idx="5">
                  <c:v>635.83000000000004</c:v>
                </c:pt>
                <c:pt idx="6">
                  <c:v>397.81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63929344"/>
        <c:axId val="64553728"/>
      </c:barChart>
      <c:catAx>
        <c:axId val="6392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64553728"/>
        <c:crosses val="autoZero"/>
        <c:auto val="1"/>
        <c:lblAlgn val="ctr"/>
        <c:lblOffset val="100"/>
        <c:noMultiLvlLbl val="0"/>
      </c:catAx>
      <c:valAx>
        <c:axId val="64553728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63929344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All_CompsFishOnly_AllUsers!$C$22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dLbl>
              <c:idx val="0"/>
              <c:layout>
                <c:manualLayout>
                  <c:x val="-4.43574681036623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714936207324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536202155493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536202155493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536202155492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536202155492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3574681036623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All_CompsFishOnly_AllUsers!$I$7:$J$13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All_CompsFishOnly_AllUsers!$C$26:$C$32</c:f>
              <c:numCache>
                <c:formatCode>0.0</c:formatCode>
                <c:ptCount val="7"/>
                <c:pt idx="0">
                  <c:v>131.44999999999999</c:v>
                </c:pt>
                <c:pt idx="1">
                  <c:v>153.9</c:v>
                </c:pt>
                <c:pt idx="2">
                  <c:v>113.25</c:v>
                </c:pt>
                <c:pt idx="3">
                  <c:v>267.33999999999997</c:v>
                </c:pt>
                <c:pt idx="4">
                  <c:v>132.61000000000001</c:v>
                </c:pt>
                <c:pt idx="5">
                  <c:v>127.01</c:v>
                </c:pt>
                <c:pt idx="6">
                  <c:v>154.25</c:v>
                </c:pt>
              </c:numCache>
            </c:numRef>
          </c:val>
        </c:ser>
        <c:ser>
          <c:idx val="1"/>
          <c:order val="1"/>
          <c:tx>
            <c:strRef>
              <c:f>All_CompsFishOnly_AllUsers!$H$23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dLbl>
              <c:idx val="2"/>
              <c:layout>
                <c:manualLayout>
                  <c:x val="-8.8714936207324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All_CompsFishOnly_AllUsers!$I$7:$J$13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All_CompsFishOnly_AllUsers!$H$26:$H$32</c:f>
              <c:numCache>
                <c:formatCode>0.0</c:formatCode>
                <c:ptCount val="7"/>
                <c:pt idx="0">
                  <c:v>274.45999999999998</c:v>
                </c:pt>
                <c:pt idx="1">
                  <c:v>392.79</c:v>
                </c:pt>
                <c:pt idx="2">
                  <c:v>232.19</c:v>
                </c:pt>
                <c:pt idx="3">
                  <c:v>396.26</c:v>
                </c:pt>
                <c:pt idx="4">
                  <c:v>271.94</c:v>
                </c:pt>
                <c:pt idx="5">
                  <c:v>197.1</c:v>
                </c:pt>
                <c:pt idx="6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117961856"/>
        <c:axId val="117964160"/>
      </c:barChart>
      <c:catAx>
        <c:axId val="11796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964160"/>
        <c:crosses val="autoZero"/>
        <c:auto val="1"/>
        <c:lblAlgn val="ctr"/>
        <c:lblOffset val="100"/>
        <c:noMultiLvlLbl val="0"/>
      </c:catAx>
      <c:valAx>
        <c:axId val="11796416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17961856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All_CompsFishOnly_UsersOnly!$C$22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dLbl>
              <c:idx val="0"/>
              <c:layout>
                <c:manualLayout>
                  <c:x val="-4.43574681036623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714936207324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536202155493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536202155493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536202155492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536202155492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3574681036623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All_CompsFishOnly_UsersOnly!$C$26:$C$32</c:f>
              <c:numCache>
                <c:formatCode>0.0</c:formatCode>
                <c:ptCount val="7"/>
                <c:pt idx="0">
                  <c:v>149.07</c:v>
                </c:pt>
                <c:pt idx="1">
                  <c:v>159.51</c:v>
                </c:pt>
                <c:pt idx="2">
                  <c:v>123.22</c:v>
                </c:pt>
                <c:pt idx="3">
                  <c:v>294.07</c:v>
                </c:pt>
                <c:pt idx="4">
                  <c:v>139.71</c:v>
                </c:pt>
                <c:pt idx="5">
                  <c:v>155.04</c:v>
                </c:pt>
                <c:pt idx="6">
                  <c:v>180.03</c:v>
                </c:pt>
              </c:numCache>
            </c:numRef>
          </c:val>
        </c:ser>
        <c:ser>
          <c:idx val="1"/>
          <c:order val="1"/>
          <c:tx>
            <c:strRef>
              <c:f>All_CompsFishOnly_UsersOnly!$H$23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dLbl>
              <c:idx val="2"/>
              <c:layout>
                <c:manualLayout>
                  <c:x val="-8.8714936207324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All_CompsFishOnly_UsersOnly!$H$26:$H$32</c:f>
              <c:numCache>
                <c:formatCode>0.0</c:formatCode>
                <c:ptCount val="7"/>
                <c:pt idx="0">
                  <c:v>293.2</c:v>
                </c:pt>
                <c:pt idx="1">
                  <c:v>392.79</c:v>
                </c:pt>
                <c:pt idx="2">
                  <c:v>313.36</c:v>
                </c:pt>
                <c:pt idx="3">
                  <c:v>910.26</c:v>
                </c:pt>
                <c:pt idx="4">
                  <c:v>383.83</c:v>
                </c:pt>
                <c:pt idx="5">
                  <c:v>635.83000000000004</c:v>
                </c:pt>
                <c:pt idx="6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120585600"/>
        <c:axId val="127539072"/>
      </c:barChart>
      <c:catAx>
        <c:axId val="12058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539072"/>
        <c:crosses val="autoZero"/>
        <c:auto val="1"/>
        <c:lblAlgn val="ctr"/>
        <c:lblOffset val="100"/>
        <c:noMultiLvlLbl val="0"/>
      </c:catAx>
      <c:valAx>
        <c:axId val="127539072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0585600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All_CompsFishOnly_AllUsers!$C$41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dLbl>
              <c:idx val="0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6406247276646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All_CompsFishOnly_AllUsers!$I$7:$J$13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All_CompsFishOnly_AllUsers!$C$45:$C$51</c:f>
              <c:numCache>
                <c:formatCode>0.0</c:formatCode>
                <c:ptCount val="7"/>
                <c:pt idx="0">
                  <c:v>132.19</c:v>
                </c:pt>
                <c:pt idx="1">
                  <c:v>160.47999999999999</c:v>
                </c:pt>
                <c:pt idx="2">
                  <c:v>113.15</c:v>
                </c:pt>
                <c:pt idx="3">
                  <c:v>267.33999999999997</c:v>
                </c:pt>
                <c:pt idx="4">
                  <c:v>132.33000000000001</c:v>
                </c:pt>
                <c:pt idx="5">
                  <c:v>127.47</c:v>
                </c:pt>
                <c:pt idx="6">
                  <c:v>154.79</c:v>
                </c:pt>
              </c:numCache>
            </c:numRef>
          </c:val>
        </c:ser>
        <c:ser>
          <c:idx val="1"/>
          <c:order val="1"/>
          <c:tx>
            <c:strRef>
              <c:f>All_CompsFishOnly_AllUsers!$H$42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dLbl>
              <c:idx val="2"/>
              <c:layout>
                <c:manualLayout>
                  <c:x val="-6.6406247276646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All_CompsFishOnly_AllUsers!$I$7:$J$13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All_CompsFishOnly_AllUsers!$H$45:$H$51</c:f>
              <c:numCache>
                <c:formatCode>0.0</c:formatCode>
                <c:ptCount val="7"/>
                <c:pt idx="0">
                  <c:v>274.13</c:v>
                </c:pt>
                <c:pt idx="1">
                  <c:v>381.24</c:v>
                </c:pt>
                <c:pt idx="2">
                  <c:v>232.19</c:v>
                </c:pt>
                <c:pt idx="3">
                  <c:v>396.26</c:v>
                </c:pt>
                <c:pt idx="4">
                  <c:v>266.39</c:v>
                </c:pt>
                <c:pt idx="5">
                  <c:v>200.29</c:v>
                </c:pt>
                <c:pt idx="6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129984384"/>
        <c:axId val="130334720"/>
      </c:barChart>
      <c:catAx>
        <c:axId val="12998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334720"/>
        <c:crosses val="autoZero"/>
        <c:auto val="1"/>
        <c:lblAlgn val="ctr"/>
        <c:lblOffset val="100"/>
        <c:noMultiLvlLbl val="0"/>
      </c:catAx>
      <c:valAx>
        <c:axId val="13033472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9984384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All_CompsFishOnly_UsersOnly!$C$41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dLbl>
              <c:idx val="0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6406247276646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All_CompsFishOnly_UsersOnly!$C$45:$C$51</c:f>
              <c:numCache>
                <c:formatCode>0.0</c:formatCode>
                <c:ptCount val="7"/>
                <c:pt idx="0">
                  <c:v>148.38999999999999</c:v>
                </c:pt>
                <c:pt idx="1">
                  <c:v>166.34</c:v>
                </c:pt>
                <c:pt idx="2">
                  <c:v>122.83</c:v>
                </c:pt>
                <c:pt idx="3">
                  <c:v>294.07</c:v>
                </c:pt>
                <c:pt idx="4">
                  <c:v>139.08000000000001</c:v>
                </c:pt>
                <c:pt idx="5">
                  <c:v>152.15</c:v>
                </c:pt>
                <c:pt idx="6">
                  <c:v>179.61</c:v>
                </c:pt>
              </c:numCache>
            </c:numRef>
          </c:val>
        </c:ser>
        <c:ser>
          <c:idx val="1"/>
          <c:order val="1"/>
          <c:tx>
            <c:strRef>
              <c:f>All_CompsFishOnly_UsersOnly!$H$42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dLbl>
              <c:idx val="2"/>
              <c:layout>
                <c:manualLayout>
                  <c:x val="-6.6406247276646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All_CompsFishOnly_UsersOnly!$H$45:$H$51</c:f>
              <c:numCache>
                <c:formatCode>0.0</c:formatCode>
                <c:ptCount val="7"/>
                <c:pt idx="0">
                  <c:v>274.45999999999998</c:v>
                </c:pt>
                <c:pt idx="1">
                  <c:v>381.24</c:v>
                </c:pt>
                <c:pt idx="2">
                  <c:v>313.36</c:v>
                </c:pt>
                <c:pt idx="3">
                  <c:v>910.26</c:v>
                </c:pt>
                <c:pt idx="4">
                  <c:v>383.83</c:v>
                </c:pt>
                <c:pt idx="5">
                  <c:v>635.83000000000004</c:v>
                </c:pt>
                <c:pt idx="6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167298560"/>
        <c:axId val="167300480"/>
      </c:barChart>
      <c:catAx>
        <c:axId val="16729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00480"/>
        <c:crosses val="autoZero"/>
        <c:auto val="1"/>
        <c:lblAlgn val="ctr"/>
        <c:lblOffset val="100"/>
        <c:noMultiLvlLbl val="0"/>
      </c:catAx>
      <c:valAx>
        <c:axId val="16730048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7298560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All_CompsFishOnly_UsersOnly!$C$59</c:f>
              <c:strCache>
                <c:ptCount val="1"/>
                <c:pt idx="0">
                  <c:v>Mean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B3C1E5"/>
              </a:solidFill>
              <a:ln>
                <a:solidFill>
                  <a:srgbClr val="B3C1E5"/>
                </a:solidFill>
              </a:ln>
            </c:spPr>
          </c:dPt>
          <c:dLbls>
            <c:dLbl>
              <c:idx val="0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270831517764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6406247276646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All_CompsFishOnly_UsersOnly!$C$63:$C$69</c:f>
              <c:numCache>
                <c:formatCode>0.0</c:formatCode>
                <c:ptCount val="7"/>
                <c:pt idx="0">
                  <c:v>83.82</c:v>
                </c:pt>
                <c:pt idx="1">
                  <c:v>110.94</c:v>
                </c:pt>
                <c:pt idx="2">
                  <c:v>103.01</c:v>
                </c:pt>
                <c:pt idx="3">
                  <c:v>260.39</c:v>
                </c:pt>
                <c:pt idx="4">
                  <c:v>97.47</c:v>
                </c:pt>
                <c:pt idx="5">
                  <c:v>52.98</c:v>
                </c:pt>
                <c:pt idx="6">
                  <c:v>108.91</c:v>
                </c:pt>
              </c:numCache>
            </c:numRef>
          </c:val>
        </c:ser>
        <c:ser>
          <c:idx val="1"/>
          <c:order val="1"/>
          <c:tx>
            <c:strRef>
              <c:f>All_CompsFishOnly_UsersOnly!$H$23</c:f>
              <c:strCache>
                <c:ptCount val="1"/>
                <c:pt idx="0">
                  <c:v>95th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7DEF1"/>
              </a:solidFill>
              <a:ln>
                <a:solidFill>
                  <a:srgbClr val="D7DEF1"/>
                </a:solidFill>
              </a:ln>
            </c:spPr>
          </c:dPt>
          <c:dLbls>
            <c:dLbl>
              <c:idx val="2"/>
              <c:layout>
                <c:manualLayout>
                  <c:x val="-6.6406247276646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All_CompsFishOnly_UsersOnly!$I$7:$J$13</c:f>
              <c:multiLvlStrCache>
                <c:ptCount val="7"/>
                <c:lvl>
                  <c:pt idx="0">
                    <c:v>Rural/Subsistence </c:v>
                  </c:pt>
                  <c:pt idx="1">
                    <c:v>Southeast</c:v>
                  </c:pt>
                  <c:pt idx="2">
                    <c:v>Southcentral</c:v>
                  </c:pt>
                  <c:pt idx="3">
                    <c:v>Southwest</c:v>
                  </c:pt>
                  <c:pt idx="4">
                    <c:v>Western</c:v>
                  </c:pt>
                  <c:pt idx="5">
                    <c:v>Arctic</c:v>
                  </c:pt>
                  <c:pt idx="6">
                    <c:v>Interior</c:v>
                  </c:pt>
                </c:lvl>
                <c:lvl>
                  <c:pt idx="0">
                    <c:v>Mean, 95th Percentile</c:v>
                  </c:pt>
                </c:lvl>
              </c:multiLvlStrCache>
            </c:multiLvlStrRef>
          </c:cat>
          <c:val>
            <c:numRef>
              <c:f>All_CompsFishOnly_UsersOnly!$H$63:$H$69</c:f>
              <c:numCache>
                <c:formatCode>0.0</c:formatCode>
                <c:ptCount val="7"/>
                <c:pt idx="0">
                  <c:v>274.13</c:v>
                </c:pt>
                <c:pt idx="1">
                  <c:v>347.77</c:v>
                </c:pt>
                <c:pt idx="2">
                  <c:v>228.45</c:v>
                </c:pt>
                <c:pt idx="3">
                  <c:v>946.28</c:v>
                </c:pt>
                <c:pt idx="4">
                  <c:v>158.94999999999999</c:v>
                </c:pt>
                <c:pt idx="5">
                  <c:v>119.97</c:v>
                </c:pt>
                <c:pt idx="6">
                  <c:v>326.48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30"/>
        <c:axId val="5263360"/>
        <c:axId val="5264896"/>
      </c:barChart>
      <c:catAx>
        <c:axId val="5263360"/>
        <c:scaling>
          <c:orientation val="minMax"/>
        </c:scaling>
        <c:delete val="0"/>
        <c:axPos val="b"/>
        <c:majorTickMark val="out"/>
        <c:minorTickMark val="none"/>
        <c:tickLblPos val="nextTo"/>
        <c:crossAx val="5264896"/>
        <c:crosses val="autoZero"/>
        <c:auto val="1"/>
        <c:lblAlgn val="ctr"/>
        <c:lblOffset val="100"/>
        <c:noMultiLvlLbl val="0"/>
      </c:catAx>
      <c:valAx>
        <c:axId val="526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263360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'Urban comparisons'!$B$2</c:f>
              <c:strCache>
                <c:ptCount val="1"/>
                <c:pt idx="0">
                  <c:v>Salmon </c:v>
                </c:pt>
              </c:strCache>
            </c:strRef>
          </c:tx>
          <c:invertIfNegative val="0"/>
          <c:cat>
            <c:strRef>
              <c:f>'Urban comparisons'!$A$3:$A$10</c:f>
              <c:strCache>
                <c:ptCount val="8"/>
                <c:pt idx="0">
                  <c:v>Urban (2014)</c:v>
                </c:pt>
                <c:pt idx="1">
                  <c:v>Rural</c:v>
                </c:pt>
                <c:pt idx="2">
                  <c:v>Southeast</c:v>
                </c:pt>
                <c:pt idx="3">
                  <c:v>Southcentral</c:v>
                </c:pt>
                <c:pt idx="4">
                  <c:v>Southwest</c:v>
                </c:pt>
                <c:pt idx="5">
                  <c:v>Western</c:v>
                </c:pt>
                <c:pt idx="6">
                  <c:v>Arctic</c:v>
                </c:pt>
                <c:pt idx="7">
                  <c:v>Interior</c:v>
                </c:pt>
              </c:strCache>
            </c:strRef>
          </c:cat>
          <c:val>
            <c:numRef>
              <c:f>'Urban comparisons'!$B$3:$B$10</c:f>
              <c:numCache>
                <c:formatCode>0.0</c:formatCode>
                <c:ptCount val="8"/>
                <c:pt idx="0">
                  <c:v>4.8304341029796243</c:v>
                </c:pt>
                <c:pt idx="1">
                  <c:v>83.82</c:v>
                </c:pt>
                <c:pt idx="2">
                  <c:v>110.94</c:v>
                </c:pt>
                <c:pt idx="3">
                  <c:v>103.01</c:v>
                </c:pt>
                <c:pt idx="4">
                  <c:v>260.39</c:v>
                </c:pt>
                <c:pt idx="5">
                  <c:v>97.47</c:v>
                </c:pt>
                <c:pt idx="6">
                  <c:v>52.98</c:v>
                </c:pt>
                <c:pt idx="7">
                  <c:v>108.91</c:v>
                </c:pt>
              </c:numCache>
            </c:numRef>
          </c:val>
        </c:ser>
        <c:ser>
          <c:idx val="1"/>
          <c:order val="1"/>
          <c:tx>
            <c:strRef>
              <c:f>'Urban comparisons'!$C$2</c:f>
              <c:strCache>
                <c:ptCount val="1"/>
                <c:pt idx="0">
                  <c:v>Non-salmon fish, marine invertebrates</c:v>
                </c:pt>
              </c:strCache>
            </c:strRef>
          </c:tx>
          <c:invertIfNegative val="0"/>
          <c:cat>
            <c:strRef>
              <c:f>'Urban comparisons'!$A$3:$A$10</c:f>
              <c:strCache>
                <c:ptCount val="8"/>
                <c:pt idx="0">
                  <c:v>Urban (2014)</c:v>
                </c:pt>
                <c:pt idx="1">
                  <c:v>Rural</c:v>
                </c:pt>
                <c:pt idx="2">
                  <c:v>Southeast</c:v>
                </c:pt>
                <c:pt idx="3">
                  <c:v>Southcentral</c:v>
                </c:pt>
                <c:pt idx="4">
                  <c:v>Southwest</c:v>
                </c:pt>
                <c:pt idx="5">
                  <c:v>Western</c:v>
                </c:pt>
                <c:pt idx="6">
                  <c:v>Arctic</c:v>
                </c:pt>
                <c:pt idx="7">
                  <c:v>Interior</c:v>
                </c:pt>
              </c:strCache>
            </c:strRef>
          </c:cat>
          <c:val>
            <c:numRef>
              <c:f>'Urban comparisons'!$C$3:$C$10</c:f>
              <c:numCache>
                <c:formatCode>0.0</c:formatCode>
                <c:ptCount val="8"/>
                <c:pt idx="0">
                  <c:v>4.0281928989016089</c:v>
                </c:pt>
                <c:pt idx="1">
                  <c:v>69.52</c:v>
                </c:pt>
                <c:pt idx="2">
                  <c:v>53.44</c:v>
                </c:pt>
                <c:pt idx="3">
                  <c:v>18.23</c:v>
                </c:pt>
                <c:pt idx="4">
                  <c:v>11.68</c:v>
                </c:pt>
                <c:pt idx="5">
                  <c:v>48.75</c:v>
                </c:pt>
                <c:pt idx="6">
                  <c:v>103.14</c:v>
                </c:pt>
                <c:pt idx="7">
                  <c:v>71.5</c:v>
                </c:pt>
              </c:numCache>
            </c:numRef>
          </c:val>
        </c:ser>
        <c:ser>
          <c:idx val="2"/>
          <c:order val="2"/>
          <c:tx>
            <c:strRef>
              <c:f>'Urban comparisons'!$D$2</c:f>
              <c:strCache>
                <c:ptCount val="1"/>
                <c:pt idx="0">
                  <c:v>All fish, marine invertebrates</c:v>
                </c:pt>
              </c:strCache>
            </c:strRef>
          </c:tx>
          <c:invertIfNegative val="0"/>
          <c:cat>
            <c:strRef>
              <c:f>'Urban comparisons'!$A$3:$A$10</c:f>
              <c:strCache>
                <c:ptCount val="8"/>
                <c:pt idx="0">
                  <c:v>Urban (2014)</c:v>
                </c:pt>
                <c:pt idx="1">
                  <c:v>Rural</c:v>
                </c:pt>
                <c:pt idx="2">
                  <c:v>Southeast</c:v>
                </c:pt>
                <c:pt idx="3">
                  <c:v>Southcentral</c:v>
                </c:pt>
                <c:pt idx="4">
                  <c:v>Southwest</c:v>
                </c:pt>
                <c:pt idx="5">
                  <c:v>Western</c:v>
                </c:pt>
                <c:pt idx="6">
                  <c:v>Arctic</c:v>
                </c:pt>
                <c:pt idx="7">
                  <c:v>Interior</c:v>
                </c:pt>
              </c:strCache>
            </c:strRef>
          </c:cat>
          <c:val>
            <c:numRef>
              <c:f>'Urban comparisons'!$D$3:$D$10</c:f>
              <c:numCache>
                <c:formatCode>0.0</c:formatCode>
                <c:ptCount val="8"/>
                <c:pt idx="0">
                  <c:v>8.8586270018812332</c:v>
                </c:pt>
                <c:pt idx="1">
                  <c:v>149.07</c:v>
                </c:pt>
                <c:pt idx="2">
                  <c:v>159.51</c:v>
                </c:pt>
                <c:pt idx="3">
                  <c:v>123.22</c:v>
                </c:pt>
                <c:pt idx="4">
                  <c:v>294.07</c:v>
                </c:pt>
                <c:pt idx="5">
                  <c:v>139.71</c:v>
                </c:pt>
                <c:pt idx="6">
                  <c:v>155.04</c:v>
                </c:pt>
                <c:pt idx="7">
                  <c:v>180.03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3"/>
        <c:axId val="5304704"/>
        <c:axId val="5306240"/>
      </c:barChart>
      <c:catAx>
        <c:axId val="530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5306240"/>
        <c:crosses val="autoZero"/>
        <c:auto val="1"/>
        <c:lblAlgn val="ctr"/>
        <c:lblOffset val="100"/>
        <c:noMultiLvlLbl val="0"/>
      </c:catAx>
      <c:valAx>
        <c:axId val="5306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per capita fish consumption </a:t>
                </a:r>
              </a:p>
              <a:p>
                <a:pPr>
                  <a:defRPr/>
                </a:pPr>
                <a:r>
                  <a:rPr lang="en-US"/>
                  <a:t>(grams per day)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304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4944006999125118E-2"/>
          <c:y val="0.83981643598897959"/>
          <c:w val="0.88288976377952755"/>
          <c:h val="0.132405731892209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'PNW Comparisons'!$B$2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5576323987538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305295950155761E-3"/>
                  <c:y val="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'PNW Comparisons'!$A$3:$A$9</c:f>
              <c:strCache>
                <c:ptCount val="7"/>
                <c:pt idx="0">
                  <c:v>Columbia River Tribes</c:v>
                </c:pt>
                <c:pt idx="1">
                  <c:v>Tulalip Tirbe</c:v>
                </c:pt>
                <c:pt idx="2">
                  <c:v>Squaxin Island Tribe</c:v>
                </c:pt>
                <c:pt idx="3">
                  <c:v>Rural Alaska Population</c:v>
                </c:pt>
                <c:pt idx="4">
                  <c:v>Suqaumish Tribe</c:v>
                </c:pt>
                <c:pt idx="5">
                  <c:v>Asians and Pacific Islanders</c:v>
                </c:pt>
                <c:pt idx="6">
                  <c:v>US Population - Consumers only</c:v>
                </c:pt>
              </c:strCache>
            </c:strRef>
          </c:cat>
          <c:val>
            <c:numRef>
              <c:f>'PNW Comparisons'!$B$3:$B$9</c:f>
              <c:numCache>
                <c:formatCode>General</c:formatCode>
                <c:ptCount val="7"/>
                <c:pt idx="0">
                  <c:v>40</c:v>
                </c:pt>
                <c:pt idx="1">
                  <c:v>45</c:v>
                </c:pt>
                <c:pt idx="2">
                  <c:v>43</c:v>
                </c:pt>
                <c:pt idx="3" formatCode="0">
                  <c:v>121.35</c:v>
                </c:pt>
                <c:pt idx="4">
                  <c:v>132</c:v>
                </c:pt>
                <c:pt idx="5">
                  <c:v>78</c:v>
                </c:pt>
                <c:pt idx="6">
                  <c:v>99</c:v>
                </c:pt>
              </c:numCache>
            </c:numRef>
          </c:val>
        </c:ser>
        <c:ser>
          <c:idx val="1"/>
          <c:order val="1"/>
          <c:tx>
            <c:strRef>
              <c:f>'PNW Comparisons'!$C$2</c:f>
              <c:strCache>
                <c:ptCount val="1"/>
                <c:pt idx="0">
                  <c:v>90th Percentile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305295950155761E-3"/>
                  <c:y val="-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7632398753894E-3"/>
                  <c:y val="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305295950156334E-3"/>
                  <c:y val="-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7632398753894E-3"/>
                  <c:y val="1.428571428571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457943925233638E-3"/>
                  <c:y val="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728971962617964E-3"/>
                  <c:y val="-4.7619047619047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'PNW Comparisons'!$A$3:$A$9</c:f>
              <c:strCache>
                <c:ptCount val="7"/>
                <c:pt idx="0">
                  <c:v>Columbia River Tribes</c:v>
                </c:pt>
                <c:pt idx="1">
                  <c:v>Tulalip Tirbe</c:v>
                </c:pt>
                <c:pt idx="2">
                  <c:v>Squaxin Island Tribe</c:v>
                </c:pt>
                <c:pt idx="3">
                  <c:v>Rural Alaska Population</c:v>
                </c:pt>
                <c:pt idx="4">
                  <c:v>Suqaumish Tribe</c:v>
                </c:pt>
                <c:pt idx="5">
                  <c:v>Asians and Pacific Islanders</c:v>
                </c:pt>
                <c:pt idx="6">
                  <c:v>US Population - Consumers only</c:v>
                </c:pt>
              </c:strCache>
            </c:strRef>
          </c:cat>
          <c:val>
            <c:numRef>
              <c:f>'PNW Comparisons'!$C$3:$C$9</c:f>
              <c:numCache>
                <c:formatCode>General</c:formatCode>
                <c:ptCount val="7"/>
                <c:pt idx="0">
                  <c:v>113</c:v>
                </c:pt>
                <c:pt idx="1">
                  <c:v>186</c:v>
                </c:pt>
                <c:pt idx="2">
                  <c:v>193</c:v>
                </c:pt>
                <c:pt idx="3" formatCode="0">
                  <c:v>244.44</c:v>
                </c:pt>
                <c:pt idx="4">
                  <c:v>489</c:v>
                </c:pt>
                <c:pt idx="5">
                  <c:v>236</c:v>
                </c:pt>
                <c:pt idx="6">
                  <c:v>248</c:v>
                </c:pt>
              </c:numCache>
            </c:numRef>
          </c:val>
        </c:ser>
        <c:ser>
          <c:idx val="2"/>
          <c:order val="2"/>
          <c:tx>
            <c:strRef>
              <c:f>'PNW Comparisons'!$D$2</c:f>
              <c:strCache>
                <c:ptCount val="1"/>
                <c:pt idx="0">
                  <c:v>95th Percentile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9.3457943925233638E-3"/>
                  <c:y val="4.76190476190484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r>
                      <a:rPr lang="en-US" baseline="30000" dirty="0" smtClean="0"/>
                      <a:t>th</a:t>
                    </a:r>
                    <a:r>
                      <a:rPr lang="en-US" dirty="0" smtClean="0"/>
                      <a:t>, </a:t>
                    </a:r>
                  </a:p>
                  <a:p>
                    <a:r>
                      <a:rPr lang="en-US" dirty="0" smtClean="0"/>
                      <a:t>NA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'PNW Comparisons'!$A$3:$A$9</c:f>
              <c:strCache>
                <c:ptCount val="7"/>
                <c:pt idx="0">
                  <c:v>Columbia River Tribes</c:v>
                </c:pt>
                <c:pt idx="1">
                  <c:v>Tulalip Tirbe</c:v>
                </c:pt>
                <c:pt idx="2">
                  <c:v>Squaxin Island Tribe</c:v>
                </c:pt>
                <c:pt idx="3">
                  <c:v>Rural Alaska Population</c:v>
                </c:pt>
                <c:pt idx="4">
                  <c:v>Suqaumish Tribe</c:v>
                </c:pt>
                <c:pt idx="5">
                  <c:v>Asians and Pacific Islanders</c:v>
                </c:pt>
                <c:pt idx="6">
                  <c:v>US Population - Consumers only</c:v>
                </c:pt>
              </c:strCache>
            </c:strRef>
          </c:cat>
          <c:val>
            <c:numRef>
              <c:f>'PNW Comparisons'!$D$3:$D$9</c:f>
              <c:numCache>
                <c:formatCode>General</c:formatCode>
                <c:ptCount val="7"/>
                <c:pt idx="0">
                  <c:v>176</c:v>
                </c:pt>
                <c:pt idx="1">
                  <c:v>244</c:v>
                </c:pt>
                <c:pt idx="2">
                  <c:v>247</c:v>
                </c:pt>
                <c:pt idx="3" formatCode="0">
                  <c:v>293.2</c:v>
                </c:pt>
                <c:pt idx="4">
                  <c:v>0</c:v>
                </c:pt>
                <c:pt idx="5">
                  <c:v>306</c:v>
                </c:pt>
                <c:pt idx="6">
                  <c:v>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64032"/>
        <c:axId val="41565568"/>
      </c:barChart>
      <c:catAx>
        <c:axId val="41564032"/>
        <c:scaling>
          <c:orientation val="minMax"/>
        </c:scaling>
        <c:delete val="0"/>
        <c:axPos val="b"/>
        <c:majorTickMark val="out"/>
        <c:minorTickMark val="none"/>
        <c:tickLblPos val="nextTo"/>
        <c:crossAx val="41565568"/>
        <c:crosses val="autoZero"/>
        <c:auto val="1"/>
        <c:lblAlgn val="ctr"/>
        <c:lblOffset val="100"/>
        <c:noMultiLvlLbl val="0"/>
      </c:catAx>
      <c:valAx>
        <c:axId val="4156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fish consumption estimate (grams per day)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564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14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E7BBA1C-BB5C-4ABF-85C0-E589CE16E853}" type="datetime1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BC7C1E3-1A18-4D8A-8DE5-3A1D3A68E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787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F0B4-4D3F-45A3-9332-66577CA740D4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D2C29F0C-B8C6-40C0-B68E-132A7FB84F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0495-BD82-4ED4-9848-8F2FB1863736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179E-807B-4585-B0CD-2348D76C53D6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749A-011F-4666-808D-771E5D23B170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D2C29F0C-B8C6-40C0-B68E-132A7FB84F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E3EA-F3F9-44CD-BB6D-092C26F8685D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8504-4597-4ECE-9B7F-54AE6E4422D6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fld id="{D2C29F0C-B8C6-40C0-B68E-132A7FB84F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5B75-A4CD-43BE-9679-F878462063D7}" type="datetime1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371-FBDF-45E1-83EA-D104E7689E0E}" type="datetime1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E0F-C32F-4D9D-9AAA-1D89D4F042A6}" type="datetime1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C596-58D1-4416-ADBC-4AB60BE9A64C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87F6-9FDD-47C8-8EBB-F03227ED220C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29E-D719-4A22-A088-462E4CA082AD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9F0C-B8C6-40C0-B68E-132A7FB84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jim.fall@alaska.gov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hyperlink" Target="mailto:marylynne.kostick@alaska.gov" TargetMode="External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400800" cy="2133600"/>
          </a:xfrm>
        </p:spPr>
        <p:txBody>
          <a:bodyPr>
            <a:noAutofit/>
          </a:bodyPr>
          <a:lstStyle/>
          <a:p>
            <a:r>
              <a:rPr lang="en-US" b="1" dirty="0" smtClean="0"/>
              <a:t>Wild Food Consumption Rate Estimates: A Regional Analysis Approach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0" y="2895600"/>
            <a:ext cx="4267200" cy="3276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James A. Fall</a:t>
            </a:r>
          </a:p>
          <a:p>
            <a:pPr algn="ctr">
              <a:buNone/>
            </a:pPr>
            <a:r>
              <a:rPr lang="en-US" dirty="0" smtClean="0"/>
              <a:t>Marylynne L. Kostick</a:t>
            </a:r>
          </a:p>
          <a:p>
            <a:pPr algn="ctr">
              <a:buNone/>
            </a:pPr>
            <a:r>
              <a:rPr lang="en-US" dirty="0" smtClean="0"/>
              <a:t>Division of Subsistence, ADF&amp;G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Human Health Criteria </a:t>
            </a:r>
          </a:p>
          <a:p>
            <a:pPr algn="ctr">
              <a:buNone/>
            </a:pPr>
            <a:r>
              <a:rPr lang="en-US" dirty="0" smtClean="0"/>
              <a:t>Technical Workgroup Meeting</a:t>
            </a:r>
          </a:p>
          <a:p>
            <a:pPr algn="ctr">
              <a:buNone/>
            </a:pPr>
            <a:r>
              <a:rPr lang="en-US" dirty="0" smtClean="0"/>
              <a:t>October 12, 2016</a:t>
            </a:r>
            <a:endParaRPr lang="en-US" dirty="0"/>
          </a:p>
        </p:txBody>
      </p:sp>
      <p:pic>
        <p:nvPicPr>
          <p:cNvPr id="10" name="Content Placeholder 9" descr="FIGURE 99 Subsistence (w salmon berry jam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67200" y="2816423"/>
            <a:ext cx="4311091" cy="323331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z="2000" b="1" smtClean="0"/>
              <a:pPr/>
              <a:t>1</a:t>
            </a:fld>
            <a:endParaRPr lang="en-US" sz="2000" b="1" dirty="0"/>
          </a:p>
        </p:txBody>
      </p:sp>
      <p:pic>
        <p:nvPicPr>
          <p:cNvPr id="7" name="Picture 6" descr="ADFGpowerpoint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92278F"/>
              </a:clrFrom>
              <a:clrTo>
                <a:srgbClr val="9227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762000"/>
            <a:ext cx="1733245" cy="1733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6093023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Meal of salmon, salmonberries, and rice, </a:t>
            </a:r>
            <a:r>
              <a:rPr lang="en-US" sz="1400" dirty="0" err="1" smtClean="0"/>
              <a:t>Sleetmute</a:t>
            </a:r>
            <a:r>
              <a:rPr lang="en-US" sz="1400" dirty="0" smtClean="0"/>
              <a:t>, Alaska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Other Tribal, Special Interest Populations – Fish Consumption Studies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3193"/>
              </p:ext>
            </p:extLst>
          </p:nvPr>
        </p:nvGraphicFramePr>
        <p:xfrm>
          <a:off x="457200" y="3886200"/>
          <a:ext cx="815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55841"/>
              </p:ext>
            </p:extLst>
          </p:nvPr>
        </p:nvGraphicFramePr>
        <p:xfrm>
          <a:off x="838200" y="1447802"/>
          <a:ext cx="7620000" cy="2285998"/>
        </p:xfrm>
        <a:graphic>
          <a:graphicData uri="http://schemas.openxmlformats.org/drawingml/2006/table">
            <a:tbl>
              <a:tblPr/>
              <a:tblGrid>
                <a:gridCol w="3583599"/>
                <a:gridCol w="1345467"/>
                <a:gridCol w="1345467"/>
                <a:gridCol w="1345467"/>
              </a:tblGrid>
              <a:tr h="20781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Comparisons of Pacific Northwest consumption studies with rural Alaska and US populations.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Consumption Study/Study Popluation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 River Tribes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Tulalip Tirbe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Squaxin Island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Alaska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Suqaumish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Asians and Pacific Islanders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Population - Consumers only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1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non-Alaska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studies: http://www.deq.state.or.us/wq/standards/docs/toxics/HHFGSummaryforEQC.pdf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3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Ongoing Work by ADF&amp;G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257800"/>
          </a:xfrm>
        </p:spPr>
        <p:txBody>
          <a:bodyPr>
            <a:noAutofit/>
          </a:bodyPr>
          <a:lstStyle/>
          <a:p>
            <a:r>
              <a:rPr lang="en-US" sz="1900" dirty="0" smtClean="0"/>
              <a:t>Preparing study communities from early 2000s through 2015 for inclusion in analysis (will add up to over 150 communities across the state)</a:t>
            </a:r>
          </a:p>
          <a:p>
            <a:r>
              <a:rPr lang="en-US" sz="1900" dirty="0" smtClean="0"/>
              <a:t>Handling outlier consumers</a:t>
            </a:r>
          </a:p>
          <a:p>
            <a:r>
              <a:rPr lang="en-US" sz="1900" dirty="0" smtClean="0"/>
              <a:t>Methods for weighting data</a:t>
            </a:r>
          </a:p>
          <a:p>
            <a:r>
              <a:rPr lang="en-US" sz="1900" dirty="0" smtClean="0"/>
              <a:t>Methods for modeling communities not surveyed by ADF&amp;G </a:t>
            </a:r>
          </a:p>
          <a:p>
            <a:r>
              <a:rPr lang="en-US" sz="1900" dirty="0" smtClean="0"/>
              <a:t>Computing statewide statistics utilizing ADF&amp;G Subsistence and Sport Fish </a:t>
            </a:r>
            <a:r>
              <a:rPr lang="en-US" sz="1900" dirty="0" smtClean="0"/>
              <a:t>data</a:t>
            </a:r>
          </a:p>
          <a:p>
            <a:endParaRPr lang="en-US" sz="1900" dirty="0"/>
          </a:p>
          <a:p>
            <a:r>
              <a:rPr lang="en-US" sz="1900" dirty="0" err="1" smtClean="0"/>
              <a:t>Seldovia</a:t>
            </a:r>
            <a:r>
              <a:rPr lang="en-US" sz="1900" dirty="0" smtClean="0"/>
              <a:t> Tribe, ADF&amp;G comparison</a:t>
            </a: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900" dirty="0" smtClean="0"/>
              <a:t>Final report will be delivered to DEC early </a:t>
            </a:r>
            <a:r>
              <a:rPr lang="en-US" sz="1900" dirty="0" smtClean="0"/>
              <a:t>2017</a:t>
            </a:r>
            <a:endParaRPr lang="en-US" sz="19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ChigLakenet - Cop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67348" y="1447800"/>
            <a:ext cx="3286125" cy="255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Running\Pictures\2015 07 July\IMG_1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7" y="4191000"/>
            <a:ext cx="32861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45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z="2000" b="1" smtClean="0"/>
              <a:pPr/>
              <a:t>12</a:t>
            </a:fld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438582" cy="257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you.</a:t>
            </a:r>
          </a:p>
          <a:p>
            <a:r>
              <a:rPr lang="en-US" sz="2400" dirty="0" smtClean="0">
                <a:hlinkClick r:id="rId3"/>
              </a:rPr>
              <a:t>jim.fall@alaska.gov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4"/>
              </a:rPr>
              <a:t>marylynne.kostick@alaska.gov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 descr="IMG_06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" y="4089057"/>
            <a:ext cx="3438582" cy="22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DFGpowerpoint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92278F"/>
              </a:clrFrom>
              <a:clrTo>
                <a:srgbClr val="9227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4419600"/>
            <a:ext cx="1733245" cy="1733245"/>
          </a:xfrm>
          <a:prstGeom prst="rect">
            <a:avLst/>
          </a:prstGeom>
        </p:spPr>
      </p:pic>
      <p:pic>
        <p:nvPicPr>
          <p:cNvPr id="9" name="Content Placeholder 9" descr="IMG_100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95196" y="1371600"/>
            <a:ext cx="1772604" cy="257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Noatak Orientation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810000" y="4089058"/>
            <a:ext cx="3120195" cy="22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higLakenet - Copy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800475" y="1371600"/>
            <a:ext cx="3286125" cy="255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6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Non-salmon </a:t>
            </a:r>
            <a:r>
              <a:rPr lang="en-US" sz="2800" dirty="0"/>
              <a:t>freshwater fish, </a:t>
            </a:r>
            <a:r>
              <a:rPr lang="en-US" sz="2800" dirty="0" smtClean="0"/>
              <a:t>marine </a:t>
            </a:r>
            <a:r>
              <a:rPr lang="en-US" sz="2800" dirty="0"/>
              <a:t>invertebrates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14042"/>
              </p:ext>
            </p:extLst>
          </p:nvPr>
        </p:nvGraphicFramePr>
        <p:xfrm>
          <a:off x="457199" y="1447800"/>
          <a:ext cx="8229602" cy="2229962"/>
        </p:xfrm>
        <a:graphic>
          <a:graphicData uri="http://schemas.openxmlformats.org/drawingml/2006/table">
            <a:tbl>
              <a:tblPr/>
              <a:tblGrid>
                <a:gridCol w="95879"/>
                <a:gridCol w="1078637"/>
                <a:gridCol w="583263"/>
                <a:gridCol w="583263"/>
                <a:gridCol w="583263"/>
                <a:gridCol w="583263"/>
                <a:gridCol w="583263"/>
                <a:gridCol w="583263"/>
                <a:gridCol w="55930"/>
                <a:gridCol w="583263"/>
                <a:gridCol w="583263"/>
                <a:gridCol w="583263"/>
                <a:gridCol w="583263"/>
                <a:gridCol w="583263"/>
                <a:gridCol w="583263"/>
              </a:tblGrid>
              <a:tr h="159283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total non-salmon fish and marine invertebrate per capita consumption comparisons, Alaska. 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 Consumption Estimates Per Capita (grams per day)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user groups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only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Statewide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Rural/Subsistence 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Southeast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Southcentral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Southwest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101187"/>
              </p:ext>
            </p:extLst>
          </p:nvPr>
        </p:nvGraphicFramePr>
        <p:xfrm>
          <a:off x="457200" y="3733800"/>
          <a:ext cx="8229600" cy="281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75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Salmon, non-salmon </a:t>
            </a:r>
            <a:r>
              <a:rPr lang="en-US" sz="2800" dirty="0"/>
              <a:t>freshwater fish,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marine </a:t>
            </a:r>
            <a:r>
              <a:rPr lang="en-US" sz="2800" dirty="0"/>
              <a:t>invertebrates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69745"/>
              </p:ext>
            </p:extLst>
          </p:nvPr>
        </p:nvGraphicFramePr>
        <p:xfrm>
          <a:off x="457199" y="1447800"/>
          <a:ext cx="8229602" cy="2229962"/>
        </p:xfrm>
        <a:graphic>
          <a:graphicData uri="http://schemas.openxmlformats.org/drawingml/2006/table">
            <a:tbl>
              <a:tblPr/>
              <a:tblGrid>
                <a:gridCol w="95879"/>
                <a:gridCol w="1078637"/>
                <a:gridCol w="583263"/>
                <a:gridCol w="583263"/>
                <a:gridCol w="583263"/>
                <a:gridCol w="583263"/>
                <a:gridCol w="583263"/>
                <a:gridCol w="583263"/>
                <a:gridCol w="55930"/>
                <a:gridCol w="583263"/>
                <a:gridCol w="583263"/>
                <a:gridCol w="583263"/>
                <a:gridCol w="583263"/>
                <a:gridCol w="583263"/>
                <a:gridCol w="583263"/>
              </a:tblGrid>
              <a:tr h="159283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total salmon, non-salmon fish, and marine invertebrate per capita consumption comparisons, Alaska.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 Consumption Estimates Per Capita (grams per day)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user groups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only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Statewide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Rural/Subsistence 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Southeast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Southcentral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Southwest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2398"/>
              </p:ext>
            </p:extLst>
          </p:nvPr>
        </p:nvGraphicFramePr>
        <p:xfrm>
          <a:off x="457200" y="3733800"/>
          <a:ext cx="8229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44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Salmon, non-salmon </a:t>
            </a:r>
            <a:r>
              <a:rPr lang="en-US" sz="2800" dirty="0"/>
              <a:t>freshwater fish,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marine invertebrates, marine mammals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27366"/>
              </p:ext>
            </p:extLst>
          </p:nvPr>
        </p:nvGraphicFramePr>
        <p:xfrm>
          <a:off x="457199" y="1447800"/>
          <a:ext cx="8229602" cy="2218812"/>
        </p:xfrm>
        <a:graphic>
          <a:graphicData uri="http://schemas.openxmlformats.org/drawingml/2006/table">
            <a:tbl>
              <a:tblPr/>
              <a:tblGrid>
                <a:gridCol w="95879"/>
                <a:gridCol w="1078637"/>
                <a:gridCol w="583263"/>
                <a:gridCol w="583263"/>
                <a:gridCol w="583263"/>
                <a:gridCol w="583263"/>
                <a:gridCol w="583263"/>
                <a:gridCol w="583263"/>
                <a:gridCol w="55930"/>
                <a:gridCol w="583263"/>
                <a:gridCol w="583263"/>
                <a:gridCol w="583263"/>
                <a:gridCol w="583263"/>
                <a:gridCol w="583263"/>
                <a:gridCol w="583263"/>
              </a:tblGrid>
              <a:tr h="148133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total salmon, non-salmon fish, marine invertebrate, and marine mammal per capita consumption comparisons, Alaska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 Consumption Estimates Per Capita (grams per day)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user groups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only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Statewide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Rural/Subsistence 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Southeast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Southcentral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Southwest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287.9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9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356.0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747179"/>
              </p:ext>
            </p:extLst>
          </p:nvPr>
        </p:nvGraphicFramePr>
        <p:xfrm>
          <a:off x="457200" y="3733800"/>
          <a:ext cx="8229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87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563130"/>
              </p:ext>
            </p:extLst>
          </p:nvPr>
        </p:nvGraphicFramePr>
        <p:xfrm>
          <a:off x="533400" y="3657600"/>
          <a:ext cx="807719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04714"/>
              </p:ext>
            </p:extLst>
          </p:nvPr>
        </p:nvGraphicFramePr>
        <p:xfrm>
          <a:off x="685800" y="457200"/>
          <a:ext cx="7772401" cy="3048000"/>
        </p:xfrm>
        <a:graphic>
          <a:graphicData uri="http://schemas.openxmlformats.org/drawingml/2006/table">
            <a:tbl>
              <a:tblPr/>
              <a:tblGrid>
                <a:gridCol w="3655270"/>
                <a:gridCol w="1372377"/>
                <a:gridCol w="1372377"/>
                <a:gridCol w="1372377"/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Comparisons of Pacific Northwest consumption studies with rural Alaska and US populations.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Consumption Study/Study Popluation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 Percentile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 River Tribes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Tulalip Tirbe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Squaxin Island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 Alaska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Suqaumish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Asians and Pacific Islanders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Population - Consumers only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Southwest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for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non-Alaska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studies: http://www.deq.state.or.us/wq/standards/docs/toxics/HHFGSummaryforEQC.pdf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8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urveying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3335532"/>
            <a:ext cx="4225724" cy="27574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z="2000" b="1" smtClean="0"/>
              <a:pPr/>
              <a:t>2</a:t>
            </a:fld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0930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(Survey administration in </a:t>
            </a:r>
            <a:r>
              <a:rPr lang="en-US" sz="1400" dirty="0" err="1" smtClean="0"/>
              <a:t>Emmonak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9" name="Picture 8" descr="downloaded June 1, 2009 1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4400" y="228600"/>
            <a:ext cx="41910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8700" y="2971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(Introducing a project in </a:t>
            </a:r>
            <a:r>
              <a:rPr lang="en-US" sz="1400" dirty="0" err="1" smtClean="0"/>
              <a:t>Togiak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1" name="Picture 10" descr="Noatak Orientatio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1" y="3369323"/>
            <a:ext cx="4191000" cy="272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1" y="60930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(Local research assistant orientation in Noatak)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1" y="228600"/>
            <a:ext cx="4190999" cy="3140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Alaska Statute 16.05.094 lists “duties”</a:t>
            </a:r>
          </a:p>
          <a:p>
            <a:pPr marL="914400" indent="-514350">
              <a:buFont typeface="+mj-lt"/>
              <a:buAutoNum type="arabicPeriod"/>
            </a:pPr>
            <a:r>
              <a:rPr lang="en-US" u="sng" smtClean="0"/>
              <a:t>Research and data compilation </a:t>
            </a:r>
          </a:p>
          <a:p>
            <a:pPr marL="914400" indent="-514350">
              <a:buFont typeface="+mj-lt"/>
              <a:buAutoNum type="arabicPeriod"/>
            </a:pPr>
            <a:r>
              <a:rPr lang="en-US" u="sng" smtClean="0"/>
              <a:t>Data reporting and education </a:t>
            </a:r>
            <a:endParaRPr lang="en-US" smtClean="0"/>
          </a:p>
          <a:p>
            <a:pPr marL="914400" indent="-514350">
              <a:buFont typeface="+mj-lt"/>
              <a:buAutoNum type="arabicPeriod"/>
            </a:pPr>
            <a:r>
              <a:rPr lang="en-US" u="sng" smtClean="0"/>
              <a:t>Application of study findings</a:t>
            </a: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and Rural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 years included in present analysis: 2012-2014</a:t>
            </a:r>
          </a:p>
          <a:p>
            <a:r>
              <a:rPr lang="en-US" dirty="0" smtClean="0"/>
              <a:t>A </a:t>
            </a:r>
            <a:r>
              <a:rPr lang="en-US" dirty="0"/>
              <a:t>total of 78 communities, representing all six regions of Alaska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outheast </a:t>
            </a:r>
            <a:r>
              <a:rPr lang="en-US" dirty="0"/>
              <a:t>(n=6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outhcentral </a:t>
            </a:r>
            <a:r>
              <a:rPr lang="en-US" dirty="0"/>
              <a:t>(n=20),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outhwest </a:t>
            </a:r>
            <a:r>
              <a:rPr lang="en-US" dirty="0"/>
              <a:t>(n=16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estern </a:t>
            </a:r>
            <a:r>
              <a:rPr lang="en-US" dirty="0"/>
              <a:t>(n=6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rctic </a:t>
            </a:r>
            <a:r>
              <a:rPr lang="en-US" dirty="0"/>
              <a:t>(n=21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nterior </a:t>
            </a:r>
            <a:r>
              <a:rPr lang="en-US" dirty="0"/>
              <a:t>(n=9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876800" cy="3429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22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Resources</a:t>
            </a:r>
            <a:r>
              <a:rPr lang="en-US" dirty="0" smtClean="0"/>
              <a:t>: Salmon, non-salmon/freshwater fish, marine invertebrates, marine mammals </a:t>
            </a:r>
          </a:p>
          <a:p>
            <a:r>
              <a:rPr lang="en-US" u="sng" dirty="0" smtClean="0"/>
              <a:t>Groups</a:t>
            </a:r>
            <a:r>
              <a:rPr lang="en-US" dirty="0" smtClean="0"/>
              <a:t>: All user groups (including non-users) v. Users only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Mean, Median, 75</a:t>
            </a:r>
            <a:r>
              <a:rPr lang="en-US" baseline="30000" dirty="0" smtClean="0"/>
              <a:t>th</a:t>
            </a:r>
            <a:r>
              <a:rPr lang="en-US" dirty="0" smtClean="0"/>
              <a:t>, 85</a:t>
            </a:r>
            <a:r>
              <a:rPr lang="en-US" baseline="30000" dirty="0" smtClean="0"/>
              <a:t>th</a:t>
            </a:r>
            <a:r>
              <a:rPr lang="en-US" dirty="0" smtClean="0"/>
              <a:t>, 90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95</a:t>
            </a:r>
            <a:r>
              <a:rPr lang="en-US" baseline="30000" dirty="0" smtClean="0"/>
              <a:t>th</a:t>
            </a:r>
            <a:r>
              <a:rPr lang="en-US" dirty="0" smtClean="0"/>
              <a:t> Percentiles</a:t>
            </a:r>
          </a:p>
          <a:p>
            <a:r>
              <a:rPr lang="en-US" dirty="0" smtClean="0"/>
              <a:t>Percentile user groups: </a:t>
            </a:r>
          </a:p>
          <a:p>
            <a:pPr lvl="1"/>
            <a:r>
              <a:rPr lang="en-US" dirty="0" smtClean="0"/>
              <a:t>User group 1: Harvest, did not share</a:t>
            </a:r>
          </a:p>
          <a:p>
            <a:pPr lvl="2"/>
            <a:r>
              <a:rPr lang="en-US" dirty="0" smtClean="0"/>
              <a:t>Use Level = (Total household harvest) / (Total household size)</a:t>
            </a:r>
          </a:p>
          <a:p>
            <a:pPr lvl="1"/>
            <a:r>
              <a:rPr lang="en-US" dirty="0" smtClean="0"/>
              <a:t>User group 2: Sharing network</a:t>
            </a:r>
          </a:p>
          <a:p>
            <a:pPr lvl="2"/>
            <a:r>
              <a:rPr lang="en-US" dirty="0" smtClean="0"/>
              <a:t>Use Level = (Sum total of harvests from households that harvested and shared) / (Sum total of household members of households that harvested/shared or did not harvest/received) </a:t>
            </a:r>
          </a:p>
          <a:p>
            <a:pPr lvl="1"/>
            <a:r>
              <a:rPr lang="en-US" dirty="0" smtClean="0"/>
              <a:t>User group 3: Did not use</a:t>
            </a:r>
          </a:p>
          <a:p>
            <a:pPr lvl="2"/>
            <a:r>
              <a:rPr lang="en-US" dirty="0" smtClean="0"/>
              <a:t>Use = 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and Rural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0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 &amp; 95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Percentile Comparisons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Non-salmon freshwater fish, marine invertebrates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32428"/>
              </p:ext>
            </p:extLst>
          </p:nvPr>
        </p:nvGraphicFramePr>
        <p:xfrm>
          <a:off x="381000" y="1664732"/>
          <a:ext cx="8305800" cy="222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523511"/>
              </p:ext>
            </p:extLst>
          </p:nvPr>
        </p:nvGraphicFramePr>
        <p:xfrm>
          <a:off x="381000" y="4114800"/>
          <a:ext cx="83058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6200" y="14192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All user groups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821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Users only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1089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 &amp; 95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Percentile Comparisons </a:t>
            </a:r>
            <a:br>
              <a:rPr lang="en-US" sz="4000" dirty="0" smtClean="0"/>
            </a:br>
            <a:r>
              <a:rPr lang="en-US" sz="2000" dirty="0" smtClean="0"/>
              <a:t>Salmon, non-salmon freshwater fish, marine invertebrates</a:t>
            </a:r>
            <a:endParaRPr lang="en-US" sz="2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4192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All user groups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821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Users only</a:t>
            </a:r>
            <a:endParaRPr lang="en-US" b="1" u="sng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882314"/>
              </p:ext>
            </p:extLst>
          </p:nvPr>
        </p:nvGraphicFramePr>
        <p:xfrm>
          <a:off x="381000" y="1676400"/>
          <a:ext cx="8305800" cy="221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136773"/>
              </p:ext>
            </p:extLst>
          </p:nvPr>
        </p:nvGraphicFramePr>
        <p:xfrm>
          <a:off x="381000" y="4114800"/>
          <a:ext cx="8305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237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&amp; 95</a:t>
            </a:r>
            <a:r>
              <a:rPr lang="en-US" baseline="30000" dirty="0" smtClean="0"/>
              <a:t>th</a:t>
            </a:r>
            <a:r>
              <a:rPr lang="en-US" dirty="0" smtClean="0"/>
              <a:t> Percentile Comparisons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 smtClean="0"/>
              <a:t>Salmon, non-salmon freshwater fish, marine invertebrates, marine mammals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4192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All user groups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3821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Users only</a:t>
            </a:r>
            <a:endParaRPr lang="en-US" b="1" u="sng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459214"/>
              </p:ext>
            </p:extLst>
          </p:nvPr>
        </p:nvGraphicFramePr>
        <p:xfrm>
          <a:off x="381000" y="1676400"/>
          <a:ext cx="8305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92061"/>
              </p:ext>
            </p:extLst>
          </p:nvPr>
        </p:nvGraphicFramePr>
        <p:xfrm>
          <a:off x="381000" y="4114800"/>
          <a:ext cx="8305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212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Mean &amp; 95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Percentile Comparisons </a:t>
            </a:r>
            <a:br>
              <a:rPr lang="en-US" sz="4000" dirty="0" smtClean="0"/>
            </a:b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971393"/>
              </p:ext>
            </p:extLst>
          </p:nvPr>
        </p:nvGraphicFramePr>
        <p:xfrm>
          <a:off x="381000" y="4114800"/>
          <a:ext cx="8305801" cy="235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24799"/>
              </p:ext>
            </p:extLst>
          </p:nvPr>
        </p:nvGraphicFramePr>
        <p:xfrm>
          <a:off x="990600" y="1447802"/>
          <a:ext cx="7239000" cy="2590798"/>
        </p:xfrm>
        <a:graphic>
          <a:graphicData uri="http://schemas.openxmlformats.org/drawingml/2006/table">
            <a:tbl>
              <a:tblPr/>
              <a:tblGrid>
                <a:gridCol w="148240"/>
                <a:gridCol w="1667687"/>
                <a:gridCol w="901786"/>
                <a:gridCol w="901786"/>
                <a:gridCol w="901786"/>
                <a:gridCol w="905905"/>
                <a:gridCol w="905905"/>
                <a:gridCol w="905905"/>
              </a:tblGrid>
              <a:tr h="18505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Salmon per capita consumption comparisons, Alaska.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57"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 Consumption Estimates Per Capita (grams per day)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05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user groups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05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Percentiles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05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0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Statewide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Rural/Subsistence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Southwest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4200" y="1078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Salmon only, Users only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3312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Urban and Rural Comparisons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F0C-B8C6-40C0-B68E-132A7FB84F3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9667"/>
              </p:ext>
            </p:extLst>
          </p:nvPr>
        </p:nvGraphicFramePr>
        <p:xfrm>
          <a:off x="1524001" y="1371601"/>
          <a:ext cx="6096000" cy="2262551"/>
        </p:xfrm>
        <a:graphic>
          <a:graphicData uri="http://schemas.openxmlformats.org/drawingml/2006/table">
            <a:tbl>
              <a:tblPr/>
              <a:tblGrid>
                <a:gridCol w="2002242"/>
                <a:gridCol w="1364586"/>
                <a:gridCol w="1364586"/>
                <a:gridCol w="1364586"/>
              </a:tblGrid>
              <a:tr h="3751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per capita wild food consumption rate estimates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all user groups by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 category and area in grams per day, Alaska.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Salmon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Non-salmon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marine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invertebrates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fish,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marine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invertebrates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(2014)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Southcentral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Southwest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Western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94583"/>
              </p:ext>
            </p:extLst>
          </p:nvPr>
        </p:nvGraphicFramePr>
        <p:xfrm>
          <a:off x="533400" y="3962400"/>
          <a:ext cx="784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17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5469</TotalTime>
  <Words>1372</Words>
  <Application>Microsoft Office PowerPoint</Application>
  <PresentationFormat>On-screen Show (4:3)</PresentationFormat>
  <Paragraphs>834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Wild Food Consumption Rate Estimates: A Regional Analysis Approach</vt:lpstr>
      <vt:lpstr>PowerPoint Presentation</vt:lpstr>
      <vt:lpstr>Regional and Rural Estimates</vt:lpstr>
      <vt:lpstr>Regional and Rural Estimates</vt:lpstr>
      <vt:lpstr>Mean &amp; 95th Percentile Comparisons  Non-salmon freshwater fish, marine invertebrates</vt:lpstr>
      <vt:lpstr>Mean &amp; 95th Percentile Comparisons  Salmon, non-salmon freshwater fish, marine invertebrates</vt:lpstr>
      <vt:lpstr>Mean &amp; 95th Percentile Comparisons  Salmon, non-salmon freshwater fish, marine invertebrates, marine mammals</vt:lpstr>
      <vt:lpstr>Mean &amp; 95th Percentile Comparisons  </vt:lpstr>
      <vt:lpstr>Urban and Rural Comparisons </vt:lpstr>
      <vt:lpstr>Other Tribal, Special Interest Populations – Fish Consumption Studies</vt:lpstr>
      <vt:lpstr>Ongoing Work by ADF&amp;G </vt:lpstr>
      <vt:lpstr>PowerPoint Presentation</vt:lpstr>
      <vt:lpstr>Non-salmon freshwater fish, marine invertebrates</vt:lpstr>
      <vt:lpstr>Salmon, non-salmon freshwater fish,  marine invertebrates</vt:lpstr>
      <vt:lpstr>Salmon, non-salmon freshwater fish,  marine invertebrates, marine mammals</vt:lpstr>
      <vt:lpstr>PowerPoint Presentation</vt:lpstr>
    </vt:vector>
  </TitlesOfParts>
  <Company>ADFG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Subsistence, ADF&amp;G, Review of Program</dc:title>
  <dc:creator>jafall</dc:creator>
  <cp:lastModifiedBy>Kostick, Marylynne L (DFG)</cp:lastModifiedBy>
  <cp:revision>368</cp:revision>
  <cp:lastPrinted>2015-08-17T21:16:24Z</cp:lastPrinted>
  <dcterms:created xsi:type="dcterms:W3CDTF">2011-12-09T01:17:26Z</dcterms:created>
  <dcterms:modified xsi:type="dcterms:W3CDTF">2016-10-11T20:14:55Z</dcterms:modified>
</cp:coreProperties>
</file>