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8" r:id="rId2"/>
    <p:sldId id="260" r:id="rId3"/>
    <p:sldId id="264" r:id="rId4"/>
    <p:sldId id="259" r:id="rId5"/>
    <p:sldId id="261" r:id="rId6"/>
    <p:sldId id="262" r:id="rId7"/>
    <p:sldId id="263" r:id="rId8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99" d="100"/>
          <a:sy n="99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5FBC8EC1-7828-4237-AB1E-3EDA61276E4C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714183F8-0374-4A73-9CC3-281E5AC5B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77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0584254A-B684-4E51-BDAB-C962D49573DA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EBE476A6-980F-40C7-AD12-1E3D3E75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4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Might mean that some marine mammals are</a:t>
            </a:r>
            <a:r>
              <a:rPr lang="en-US" baseline="0" dirty="0" smtClean="0"/>
              <a:t> in the FCR (seals) due to habitat preferences while migratory marine mammals (whales) are in the RSC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161F5-A3AB-4BD5-AA0D-C7924B8B336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694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EB85B-F710-4600-B42A-FB317F36440F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020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DC2E-BD4F-4D74-B85C-A7D848BA671B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65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EC70-1C18-4201-BCCB-D04E9C2B1449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75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67-1382-420E-A82A-2032627DCF96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2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67F8-0D89-4432-B727-128246128D3A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7096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D77B-C162-4E53-8736-D4E81ACD2BB7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130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6EA4-43C4-4FF8-85C8-5750B00E0E98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550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731D-9FA4-4B72-B090-37597DA7AE6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59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8E8E-5408-46E3-B512-042DAEE82EB4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5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3381-FE08-4D9C-AD3B-E30FE6E5C394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4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96BB-50E6-41A0-803E-7B6FD4365B1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968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EC5059-5F59-465E-B2DB-74166F3EB92C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10/5/2016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928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Issue 3: Should Alaska use </a:t>
            </a:r>
            <a:r>
              <a:rPr lang="en-US" sz="3600" dirty="0" err="1" smtClean="0"/>
              <a:t>Bioconcentration</a:t>
            </a:r>
            <a:r>
              <a:rPr lang="en-US" sz="3600" dirty="0" smtClean="0"/>
              <a:t> or Bioaccumulation Rates?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 indicates support for use of bioaccumulation rates</a:t>
            </a:r>
          </a:p>
          <a:p>
            <a:r>
              <a:rPr lang="en-US" dirty="0" smtClean="0"/>
              <a:t>Concern that generic use of BAF doesn’t reflect contaminates in Alaskan waters and aquatic life. </a:t>
            </a:r>
          </a:p>
          <a:p>
            <a:r>
              <a:rPr lang="en-US" dirty="0"/>
              <a:t>Where do whales fit in? (Issue 2b)</a:t>
            </a:r>
          </a:p>
          <a:p>
            <a:pPr lvl="2"/>
            <a:r>
              <a:rPr lang="en-US" dirty="0"/>
              <a:t>Inclusion as RSC may not protect individuals if they are exposed via higher BAFs than current EPA values.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98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05705"/>
            <a:ext cx="10972800" cy="989958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DEC asked EPA/Dr. </a:t>
            </a:r>
            <a:r>
              <a:rPr lang="en-US" sz="3600" dirty="0" err="1" smtClean="0"/>
              <a:t>Gobas</a:t>
            </a:r>
            <a:r>
              <a:rPr lang="en-US" sz="3600" dirty="0" smtClean="0"/>
              <a:t> to consider how marine mammals could be accounted for in the HHC Equation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3297"/>
            <a:ext cx="10972800" cy="4611303"/>
          </a:xfrm>
        </p:spPr>
        <p:txBody>
          <a:bodyPr>
            <a:normAutofit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Gobas</a:t>
            </a:r>
            <a:r>
              <a:rPr lang="en-US" dirty="0" smtClean="0"/>
              <a:t> was instrumental in developing the EPA recommended 2015 BAF values</a:t>
            </a:r>
          </a:p>
          <a:p>
            <a:r>
              <a:rPr lang="en-US" dirty="0" smtClean="0"/>
              <a:t>Questions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/>
              <a:t>What marine mammals are </a:t>
            </a:r>
            <a:r>
              <a:rPr lang="en-US" dirty="0" err="1"/>
              <a:t>bioaccumulating</a:t>
            </a:r>
            <a:r>
              <a:rPr lang="en-US" dirty="0"/>
              <a:t> contaminants from waters under CWA jurisdiction (i.e. near shore marine, estuarine, and fresh water)?</a:t>
            </a:r>
          </a:p>
          <a:p>
            <a:pPr marL="0" indent="0">
              <a:buNone/>
            </a:pPr>
            <a:r>
              <a:rPr lang="en-US" dirty="0"/>
              <a:t>2. </a:t>
            </a:r>
            <a:r>
              <a:rPr lang="en-US" dirty="0" smtClean="0"/>
              <a:t>Do </a:t>
            </a:r>
            <a:r>
              <a:rPr lang="en-US" dirty="0"/>
              <a:t>some marine mammals have a fraction of their body burden that comes from CWA jurisdiction waters?  How would we </a:t>
            </a:r>
            <a:r>
              <a:rPr lang="en-US" dirty="0" smtClean="0"/>
              <a:t>address fractional </a:t>
            </a:r>
            <a:r>
              <a:rPr lang="en-US" dirty="0"/>
              <a:t>uptake?</a:t>
            </a:r>
          </a:p>
          <a:p>
            <a:pPr marL="0" indent="0">
              <a:buNone/>
            </a:pPr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dirty="0"/>
              <a:t>How would we incorporate consideration of marine mammals in EPA’s current BAF methodology?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03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3297"/>
            <a:ext cx="10972800" cy="4611303"/>
          </a:xfrm>
        </p:spPr>
        <p:txBody>
          <a:bodyPr>
            <a:normAutofit/>
          </a:bodyPr>
          <a:lstStyle/>
          <a:p>
            <a:r>
              <a:rPr lang="en-US" dirty="0" smtClean="0"/>
              <a:t>Questions Cont.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4. How do we take into account variation in bioaccumulation by life stage or season in developing BAFs for use in AWQC development?</a:t>
            </a:r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 </a:t>
            </a:r>
            <a:r>
              <a:rPr lang="en-US" dirty="0" smtClean="0"/>
              <a:t>Do </a:t>
            </a:r>
            <a:r>
              <a:rPr lang="en-US" dirty="0"/>
              <a:t>you have any thoughts as to how we would deal with differences in diet and bioaccumulation across Alaska in developing AWQC?</a:t>
            </a:r>
          </a:p>
          <a:p>
            <a:pPr marL="0" indent="0">
              <a:buNone/>
            </a:pPr>
            <a:r>
              <a:rPr lang="en-US" dirty="0"/>
              <a:t>6. </a:t>
            </a:r>
            <a:r>
              <a:rPr lang="en-US" dirty="0" smtClean="0"/>
              <a:t>What </a:t>
            </a:r>
            <a:r>
              <a:rPr lang="en-US" dirty="0"/>
              <a:t>are we missing?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161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972057"/>
            <a:ext cx="3332480" cy="93167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2b. Treatment of </a:t>
            </a:r>
            <a:br>
              <a:rPr lang="en-US" sz="3600" dirty="0" smtClean="0"/>
            </a:br>
            <a:r>
              <a:rPr lang="en-US" sz="3600" dirty="0" smtClean="0"/>
              <a:t>   marine mammals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23440"/>
            <a:ext cx="5405120" cy="4201160"/>
          </a:xfrm>
        </p:spPr>
        <p:txBody>
          <a:bodyPr>
            <a:normAutofit/>
          </a:bodyPr>
          <a:lstStyle/>
          <a:p>
            <a:r>
              <a:rPr lang="en-US" dirty="0" smtClean="0"/>
              <a:t>GA did not determine consensus</a:t>
            </a:r>
          </a:p>
          <a:p>
            <a:r>
              <a:rPr lang="en-US" dirty="0"/>
              <a:t>Challenging issue as consumption varies </a:t>
            </a:r>
            <a:r>
              <a:rPr lang="en-US" dirty="0" smtClean="0"/>
              <a:t>widely</a:t>
            </a:r>
          </a:p>
          <a:p>
            <a:r>
              <a:rPr lang="en-US" dirty="0" smtClean="0"/>
              <a:t>Exposure may also vary widely </a:t>
            </a:r>
          </a:p>
          <a:p>
            <a:r>
              <a:rPr lang="en-US" dirty="0" smtClean="0"/>
              <a:t>Options raised in GA</a:t>
            </a:r>
          </a:p>
          <a:p>
            <a:pPr lvl="1"/>
            <a:r>
              <a:rPr lang="en-US" dirty="0" smtClean="0"/>
              <a:t>Establish a consumption threshold</a:t>
            </a:r>
          </a:p>
          <a:p>
            <a:pPr lvl="1"/>
            <a:r>
              <a:rPr lang="en-US" dirty="0" smtClean="0"/>
              <a:t>Differentiate between nearshore and marine foraging species (FCR v. RSC)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7700" y="735231"/>
            <a:ext cx="4097020" cy="42545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384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ADF&amp;G </a:t>
            </a:r>
            <a:r>
              <a:rPr lang="en-US" dirty="0" smtClean="0"/>
              <a:t>data tells </a:t>
            </a:r>
            <a:r>
              <a:rPr lang="en-US" dirty="0" smtClean="0"/>
              <a:t>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Consumption varies across the </a:t>
            </a:r>
            <a:r>
              <a:rPr lang="en-US" dirty="0" smtClean="0"/>
              <a:t>state</a:t>
            </a:r>
          </a:p>
          <a:p>
            <a:r>
              <a:rPr lang="en-US" dirty="0" smtClean="0"/>
              <a:t>Varies by species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38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6198"/>
            <a:ext cx="109728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Questions to consider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34164"/>
            <a:ext cx="10972800" cy="4890436"/>
          </a:xfrm>
        </p:spPr>
        <p:txBody>
          <a:bodyPr/>
          <a:lstStyle/>
          <a:p>
            <a:r>
              <a:rPr lang="en-US" dirty="0" smtClean="0"/>
              <a:t>Should the consumption of marine mammals be considered in the HHC formula- discussion to date indicates YES. </a:t>
            </a:r>
          </a:p>
          <a:p>
            <a:r>
              <a:rPr lang="en-US" dirty="0" smtClean="0"/>
              <a:t>If so, does the consumption of marine mammals equate to consumption of fish/aquatic life (part of FCR) </a:t>
            </a:r>
          </a:p>
          <a:p>
            <a:pPr lvl="1"/>
            <a:r>
              <a:rPr lang="en-US" dirty="0" smtClean="0"/>
              <a:t>Yes/No?</a:t>
            </a:r>
            <a:endParaRPr lang="en-US" dirty="0"/>
          </a:p>
          <a:p>
            <a:pPr lvl="1"/>
            <a:r>
              <a:rPr lang="en-US" dirty="0" smtClean="0"/>
              <a:t>1:1 relationship or something else? </a:t>
            </a:r>
          </a:p>
          <a:p>
            <a:r>
              <a:rPr lang="en-US" dirty="0" smtClean="0"/>
              <a:t>If not, then is it adequately addressed when considered part of the RSC?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796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819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Recommendations on the </a:t>
            </a:r>
            <a:r>
              <a:rPr lang="en-US" sz="3200" dirty="0" err="1" smtClean="0"/>
              <a:t>Tx</a:t>
            </a:r>
            <a:r>
              <a:rPr lang="en-US" sz="3200" dirty="0" smtClean="0"/>
              <a:t> of Marine Mammals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Consensus?</a:t>
            </a:r>
          </a:p>
          <a:p>
            <a:r>
              <a:rPr lang="en-US" dirty="0" smtClean="0"/>
              <a:t>Dissenting opinion?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1903729"/>
            <a:ext cx="51816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617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9577</TotalTime>
  <Words>365</Words>
  <Application>Microsoft Office PowerPoint</Application>
  <PresentationFormat>Widescreen</PresentationFormat>
  <Paragraphs>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Constantia</vt:lpstr>
      <vt:lpstr>Wingdings 2</vt:lpstr>
      <vt:lpstr>Flow</vt:lpstr>
      <vt:lpstr>Issue 3: Should Alaska use Bioconcentration or Bioaccumulation Rates?</vt:lpstr>
      <vt:lpstr>DEC asked EPA/Dr. Gobas to consider how marine mammals could be accounted for in the HHC Equation</vt:lpstr>
      <vt:lpstr>PowerPoint Presentation</vt:lpstr>
      <vt:lpstr>2b. Treatment of     marine mammals</vt:lpstr>
      <vt:lpstr>What does the ADF&amp;G data tells us?</vt:lpstr>
      <vt:lpstr>Questions to consider</vt:lpstr>
      <vt:lpstr>Recommendations on the Tx of Marine Mammals </vt:lpstr>
    </vt:vector>
  </TitlesOfParts>
  <Company>DEC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Tabor, Brock</dc:creator>
  <cp:lastModifiedBy>Tabor, Brock</cp:lastModifiedBy>
  <cp:revision>12</cp:revision>
  <cp:lastPrinted>2016-10-11T19:13:10Z</cp:lastPrinted>
  <dcterms:created xsi:type="dcterms:W3CDTF">2016-09-27T21:08:15Z</dcterms:created>
  <dcterms:modified xsi:type="dcterms:W3CDTF">2016-10-11T19:18:11Z</dcterms:modified>
</cp:coreProperties>
</file>