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7" r:id="rId2"/>
    <p:sldId id="258" r:id="rId3"/>
    <p:sldId id="262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99" d="100"/>
          <a:sy n="99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078BA-38D1-4E17-B0E4-63BE2132EDE4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5252A-6CC8-45B5-AD8A-82A85C3B72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75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09CC8-5725-4838-B171-5A9D8C32A64B}" type="datetimeFigureOut">
              <a:rPr lang="en-US" smtClean="0"/>
              <a:t>10/11/2016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33B5D-65AE-4321-9E01-913E1A6873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5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33B5D-65AE-4321-9E01-913E1A6873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4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715E58-39FE-483B-8947-27C62081CE0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123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C4B4B-C896-46AA-A169-25E912A8ABAC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437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91EBE-7CBD-4C97-A677-B90D49300EDA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132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BBF9F-FCC2-4856-8C36-F8E8D5F18241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855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BBEAC-2B00-4CE1-B0F1-A5735CE3EE1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57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14652-46C3-4EED-B2C5-56C8D82CE51B}" type="datetime1">
              <a:rPr lang="en-US" smtClean="0">
                <a:solidFill>
                  <a:srgbClr val="DBF5F9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DBF5F9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0486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93AF6-CA7C-4CA2-9295-7B137982602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756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86B2D-E6C3-4A0D-AE65-74F4E9DC846D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1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3EC63-F85B-4C82-ACE1-69477943E90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29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1A6A8-4586-4977-9ADF-107C86E33479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15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7B47F-7FCE-4852-B80E-71228871DED7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39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7376-0C15-4560-886C-7AEC43F29D66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02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E7CF54E-3960-4859-930C-F56D2D1E714B}" type="datetime1">
              <a:rPr lang="en-US" smtClean="0">
                <a:solidFill>
                  <a:srgbClr val="04617B">
                    <a:shade val="90000"/>
                  </a:srgbClr>
                </a:solidFill>
              </a:rPr>
              <a:t>10/11/2016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730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6675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Issue 4: Cancer Risk Factor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6621" y="1847088"/>
            <a:ext cx="5177589" cy="4389120"/>
          </a:xfrm>
        </p:spPr>
        <p:txBody>
          <a:bodyPr/>
          <a:lstStyle/>
          <a:p>
            <a:r>
              <a:rPr lang="en-US" dirty="0" smtClean="0"/>
              <a:t>Does not appear to be consensus</a:t>
            </a:r>
          </a:p>
          <a:p>
            <a:pPr lvl="1"/>
            <a:r>
              <a:rPr lang="en-US" dirty="0" smtClean="0"/>
              <a:t>Support for use of highest value possible</a:t>
            </a:r>
          </a:p>
          <a:p>
            <a:pPr lvl="2"/>
            <a:r>
              <a:rPr lang="en-US" dirty="0" smtClean="0"/>
              <a:t> </a:t>
            </a:r>
            <a:r>
              <a:rPr lang="en-US" dirty="0"/>
              <a:t>B</a:t>
            </a:r>
            <a:r>
              <a:rPr lang="en-US" dirty="0" smtClean="0"/>
              <a:t>ased on high rates of cancer in Alaskan Natives</a:t>
            </a:r>
          </a:p>
          <a:p>
            <a:pPr lvl="1"/>
            <a:r>
              <a:rPr lang="en-US" dirty="0" smtClean="0"/>
              <a:t>Support for status quo based on lack of data demonstrating need</a:t>
            </a:r>
          </a:p>
          <a:p>
            <a:pPr lvl="2"/>
            <a:r>
              <a:rPr lang="en-US" dirty="0" smtClean="0"/>
              <a:t>Concern that more stringent value will not result in lower contaminates in fish.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3074" name="Picture 2" descr="Image result for cancer risk environmental facto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215190"/>
            <a:ext cx="6076950" cy="4562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773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8476" y="732089"/>
            <a:ext cx="10972800" cy="63931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Incremental lifetime cancer risk level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3757551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incremental lifetime cancer risk level (</a:t>
            </a:r>
            <a:r>
              <a:rPr lang="en-US" b="1" dirty="0" smtClean="0"/>
              <a:t>ILCRL</a:t>
            </a:r>
            <a:r>
              <a:rPr lang="en-US" dirty="0" smtClean="0"/>
              <a:t>) is the amount of </a:t>
            </a:r>
            <a:r>
              <a:rPr lang="en-US" b="1" i="1" dirty="0" smtClean="0"/>
              <a:t>additional</a:t>
            </a:r>
            <a:r>
              <a:rPr lang="en-US" dirty="0" smtClean="0"/>
              <a:t> risk that could be assigned to a pollutant. </a:t>
            </a:r>
          </a:p>
          <a:p>
            <a:endParaRPr lang="en-US" dirty="0" smtClean="0"/>
          </a:p>
          <a:p>
            <a:r>
              <a:rPr lang="en-US" dirty="0" smtClean="0"/>
              <a:t>Adds another layer of protection to humans beyond the toxicity factor- using it drives criteria lower</a:t>
            </a:r>
          </a:p>
          <a:p>
            <a:endParaRPr lang="en-US" dirty="0"/>
          </a:p>
          <a:p>
            <a:r>
              <a:rPr lang="en-US" dirty="0" smtClean="0"/>
              <a:t>Environmental sources = 2% of cancer mortality rate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757" y="1737161"/>
            <a:ext cx="5284519" cy="422967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880758" y="4928260"/>
            <a:ext cx="11061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ILCRL</a:t>
            </a:r>
            <a:endParaRPr lang="en-US" sz="2200" b="1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5898985" y="4787257"/>
            <a:ext cx="630787" cy="227505"/>
          </a:xfrm>
          <a:prstGeom prst="straightConnector1">
            <a:avLst/>
          </a:prstGeom>
          <a:ln w="476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582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Cancer in 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DHSS/ANTHC point of view</a:t>
            </a:r>
          </a:p>
          <a:p>
            <a:pPr lvl="1"/>
            <a:r>
              <a:rPr lang="en-US" dirty="0" smtClean="0"/>
              <a:t>DEC posed a series of questions to DHSS/ANTHC in regards to cancer and exposure from environmental </a:t>
            </a:r>
            <a:r>
              <a:rPr lang="en-US" dirty="0" smtClean="0"/>
              <a:t>sources</a:t>
            </a:r>
          </a:p>
          <a:p>
            <a:pPr lvl="1"/>
            <a:r>
              <a:rPr lang="en-US" smtClean="0"/>
              <a:t>See handout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503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77085"/>
            <a:ext cx="10972800" cy="1143000"/>
          </a:xfrm>
        </p:spPr>
        <p:txBody>
          <a:bodyPr>
            <a:noAutofit/>
          </a:bodyPr>
          <a:lstStyle/>
          <a:p>
            <a:r>
              <a:rPr lang="en-US" sz="4000" dirty="0" smtClean="0"/>
              <a:t>Risk Management: </a:t>
            </a:r>
            <a:br>
              <a:rPr lang="en-US" sz="4000" dirty="0" smtClean="0"/>
            </a:br>
            <a:r>
              <a:rPr lang="en-US" sz="4000" dirty="0" smtClean="0"/>
              <a:t>Incremental Lifetime Cancer </a:t>
            </a:r>
            <a:r>
              <a:rPr lang="en-US" sz="4000" dirty="0"/>
              <a:t>Risk </a:t>
            </a:r>
            <a:r>
              <a:rPr lang="en-US" sz="4000" dirty="0" smtClean="0"/>
              <a:t>Level</a:t>
            </a:r>
            <a:endParaRPr lang="en-US" sz="4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205122"/>
            <a:ext cx="5384800" cy="404875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Allowable </a:t>
            </a:r>
            <a:r>
              <a:rPr lang="en-US" sz="2400" dirty="0"/>
              <a:t>cancer risk level range from </a:t>
            </a:r>
          </a:p>
          <a:p>
            <a:pPr lvl="1"/>
            <a:r>
              <a:rPr lang="en-US" dirty="0"/>
              <a:t>1 in 100,000 </a:t>
            </a:r>
            <a:r>
              <a:rPr lang="en-US" dirty="0" smtClean="0"/>
              <a:t>(10</a:t>
            </a:r>
            <a:r>
              <a:rPr lang="en-US" baseline="30000" dirty="0" smtClean="0"/>
              <a:t>-5</a:t>
            </a:r>
            <a:r>
              <a:rPr lang="en-US" dirty="0" smtClean="0"/>
              <a:t>) </a:t>
            </a:r>
            <a:r>
              <a:rPr lang="en-US" dirty="0"/>
              <a:t>or 1 in 1,000,000 </a:t>
            </a:r>
            <a:r>
              <a:rPr lang="en-US" dirty="0" smtClean="0"/>
              <a:t>(10</a:t>
            </a:r>
            <a:r>
              <a:rPr lang="en-US" baseline="30000" dirty="0" smtClean="0"/>
              <a:t>-6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/>
              <a:t>And must not exceed 1 in 10,000 </a:t>
            </a:r>
            <a:r>
              <a:rPr lang="en-US" dirty="0" smtClean="0"/>
              <a:t>(10</a:t>
            </a:r>
            <a:r>
              <a:rPr lang="en-US" baseline="30000" dirty="0" smtClean="0"/>
              <a:t>-4</a:t>
            </a:r>
            <a:r>
              <a:rPr lang="en-US" dirty="0" smtClean="0"/>
              <a:t>) </a:t>
            </a:r>
            <a:r>
              <a:rPr lang="en-US" dirty="0"/>
              <a:t>for those who eat more fish than </a:t>
            </a:r>
            <a:r>
              <a:rPr lang="en-US" dirty="0" smtClean="0"/>
              <a:t>others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sz="half" idx="2"/>
          </p:nvPr>
        </p:nvSpPr>
        <p:spPr>
          <a:xfrm>
            <a:off x="6197600" y="2012079"/>
            <a:ext cx="5384800" cy="4434840"/>
          </a:xfrm>
        </p:spPr>
        <p:txBody>
          <a:bodyPr>
            <a:normAutofit/>
          </a:bodyPr>
          <a:lstStyle/>
          <a:p>
            <a:endParaRPr lang="en-US" i="1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Content Placeholder 3"/>
          <p:cNvSpPr txBox="1">
            <a:spLocks/>
          </p:cNvSpPr>
          <p:nvPr/>
        </p:nvSpPr>
        <p:spPr>
          <a:xfrm>
            <a:off x="5994400" y="2205122"/>
            <a:ext cx="5384800" cy="4048754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i="1" dirty="0" smtClean="0"/>
              <a:t>“EPA </a:t>
            </a:r>
            <a:r>
              <a:rPr lang="en-US" sz="2400" i="1" dirty="0"/>
              <a:t>understands that fish consumption rates vary </a:t>
            </a:r>
            <a:r>
              <a:rPr lang="en-US" sz="2400" i="1" dirty="0" smtClean="0"/>
              <a:t>considerably, especially </a:t>
            </a:r>
            <a:r>
              <a:rPr lang="en-US" sz="2400" i="1" dirty="0"/>
              <a:t>among subsistence populations, and it is such great variation among these </a:t>
            </a:r>
            <a:r>
              <a:rPr lang="en-US" sz="2400" i="1" dirty="0" smtClean="0"/>
              <a:t>population groups </a:t>
            </a:r>
            <a:r>
              <a:rPr lang="en-US" sz="2400" i="1" dirty="0"/>
              <a:t>that may make either </a:t>
            </a:r>
            <a:r>
              <a:rPr lang="en-US" sz="2400" dirty="0" smtClean="0"/>
              <a:t>10</a:t>
            </a:r>
            <a:r>
              <a:rPr lang="en-US" sz="2400" baseline="30000" dirty="0" smtClean="0"/>
              <a:t>-6</a:t>
            </a:r>
            <a:r>
              <a:rPr lang="en-US" sz="2400" dirty="0" smtClean="0"/>
              <a:t> </a:t>
            </a:r>
            <a:r>
              <a:rPr lang="en-US" sz="2400" i="1" dirty="0" smtClean="0"/>
              <a:t>or </a:t>
            </a:r>
            <a:r>
              <a:rPr lang="en-US" dirty="0" smtClean="0"/>
              <a:t>10</a:t>
            </a:r>
            <a:r>
              <a:rPr lang="en-US" baseline="30000" dirty="0" smtClean="0"/>
              <a:t>-5</a:t>
            </a:r>
            <a:r>
              <a:rPr lang="en-US" dirty="0" smtClean="0"/>
              <a:t> </a:t>
            </a:r>
            <a:r>
              <a:rPr lang="en-US" sz="2400" i="1" dirty="0" smtClean="0"/>
              <a:t>protective </a:t>
            </a:r>
            <a:r>
              <a:rPr lang="en-US" sz="2400" i="1" dirty="0"/>
              <a:t>of those groups at </a:t>
            </a:r>
            <a:r>
              <a:rPr lang="en-US" sz="2400" i="1" dirty="0" smtClean="0"/>
              <a:t>a </a:t>
            </a:r>
            <a:r>
              <a:rPr lang="en-US" dirty="0" smtClean="0"/>
              <a:t>10</a:t>
            </a:r>
            <a:r>
              <a:rPr lang="en-US" baseline="30000" dirty="0" smtClean="0"/>
              <a:t>-4</a:t>
            </a:r>
            <a:r>
              <a:rPr lang="en-US" dirty="0" smtClean="0"/>
              <a:t> </a:t>
            </a:r>
            <a:r>
              <a:rPr lang="en-US" sz="2400" i="1" dirty="0" smtClean="0"/>
              <a:t>risk </a:t>
            </a:r>
            <a:r>
              <a:rPr lang="en-US" sz="2400" i="1" dirty="0"/>
              <a:t>level</a:t>
            </a:r>
            <a:r>
              <a:rPr lang="en-US" sz="2400" i="1" dirty="0" smtClean="0"/>
              <a:t>.”</a:t>
            </a:r>
          </a:p>
          <a:p>
            <a:pPr marL="274320" lvl="2" indent="0">
              <a:buSzPct val="95000"/>
              <a:buNone/>
            </a:pPr>
            <a:endParaRPr lang="en-US" dirty="0" smtClean="0"/>
          </a:p>
          <a:p>
            <a:pPr marL="274320" lvl="2" indent="0">
              <a:buSzPct val="95000"/>
              <a:buNone/>
            </a:pPr>
            <a:r>
              <a:rPr lang="en-US" sz="1800" dirty="0" smtClean="0"/>
              <a:t>EPA </a:t>
            </a:r>
            <a:r>
              <a:rPr lang="en-US" sz="1800" dirty="0"/>
              <a:t>(2000) P. </a:t>
            </a:r>
            <a:r>
              <a:rPr lang="en-US" sz="1800" dirty="0" smtClean="0"/>
              <a:t>2-6</a:t>
            </a:r>
            <a:endParaRPr lang="en-US" sz="1800" i="1" dirty="0" smtClean="0"/>
          </a:p>
          <a:p>
            <a:pPr marL="0" indent="0">
              <a:buNone/>
            </a:pPr>
            <a:endParaRPr lang="en-US" sz="20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70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Recommendation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Consensus?</a:t>
            </a:r>
          </a:p>
          <a:p>
            <a:r>
              <a:rPr lang="en-US" dirty="0" smtClean="0"/>
              <a:t>Dissenting Opinion? 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05C06-1AF5-4E3E-835B-419A9D1AA012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0395" y="83483"/>
            <a:ext cx="884009" cy="884009"/>
          </a:xfrm>
          <a:prstGeom prst="rect">
            <a:avLst/>
          </a:prstGeom>
        </p:spPr>
      </p:pic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32968" y="6324600"/>
            <a:ext cx="3326063" cy="365125"/>
          </a:xfrm>
        </p:spPr>
        <p:txBody>
          <a:bodyPr/>
          <a:lstStyle/>
          <a:p>
            <a:r>
              <a:rPr lang="en-US" dirty="0" smtClean="0">
                <a:solidFill>
                  <a:srgbClr val="04617B">
                    <a:shade val="90000"/>
                  </a:srgbClr>
                </a:solidFill>
              </a:rPr>
              <a:t>Improving and Protecting Alaska's Water Quality</a:t>
            </a:r>
            <a:endParaRPr lang="en-US" dirty="0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67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267</Words>
  <Application>Microsoft Office PowerPoint</Application>
  <PresentationFormat>Widescreen</PresentationFormat>
  <Paragraphs>40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Constantia</vt:lpstr>
      <vt:lpstr>Wingdings 2</vt:lpstr>
      <vt:lpstr>Flow</vt:lpstr>
      <vt:lpstr>Issue 4: Cancer Risk Factor</vt:lpstr>
      <vt:lpstr>Incremental lifetime cancer risk level</vt:lpstr>
      <vt:lpstr>Cancer in AK</vt:lpstr>
      <vt:lpstr>Risk Management:  Incremental Lifetime Cancer Risk Level</vt:lpstr>
      <vt:lpstr>Recommendation</vt:lpstr>
    </vt:vector>
  </TitlesOfParts>
  <Company>DEC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Tabor, Brock</dc:creator>
  <cp:lastModifiedBy>Tabor, Brock</cp:lastModifiedBy>
  <cp:revision>6</cp:revision>
  <dcterms:created xsi:type="dcterms:W3CDTF">2016-09-28T18:16:45Z</dcterms:created>
  <dcterms:modified xsi:type="dcterms:W3CDTF">2016-10-11T19:20:10Z</dcterms:modified>
</cp:coreProperties>
</file>