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5"/>
  </p:sldMasterIdLst>
  <p:notesMasterIdLst>
    <p:notesMasterId r:id="rId41"/>
  </p:notesMasterIdLst>
  <p:sldIdLst>
    <p:sldId id="258" r:id="rId16"/>
    <p:sldId id="298" r:id="rId17"/>
    <p:sldId id="284" r:id="rId18"/>
    <p:sldId id="295" r:id="rId19"/>
    <p:sldId id="285" r:id="rId20"/>
    <p:sldId id="286" r:id="rId21"/>
    <p:sldId id="289" r:id="rId22"/>
    <p:sldId id="297" r:id="rId23"/>
    <p:sldId id="296" r:id="rId24"/>
    <p:sldId id="299" r:id="rId25"/>
    <p:sldId id="263" r:id="rId26"/>
    <p:sldId id="294" r:id="rId27"/>
    <p:sldId id="257" r:id="rId28"/>
    <p:sldId id="305" r:id="rId29"/>
    <p:sldId id="262" r:id="rId30"/>
    <p:sldId id="264" r:id="rId31"/>
    <p:sldId id="276" r:id="rId32"/>
    <p:sldId id="275" r:id="rId33"/>
    <p:sldId id="304" r:id="rId34"/>
    <p:sldId id="290" r:id="rId35"/>
    <p:sldId id="272" r:id="rId36"/>
    <p:sldId id="301" r:id="rId37"/>
    <p:sldId id="302" r:id="rId38"/>
    <p:sldId id="291" r:id="rId39"/>
    <p:sldId id="30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FFFF"/>
    <a:srgbClr val="00FF00"/>
    <a:srgbClr val="FFFF99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9" Type="http://schemas.openxmlformats.org/officeDocument/2006/relationships/slide" Target="slides/slide24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slide" Target="slides/slide19.xml"/><Relationship Id="rId42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slide" Target="slides/slide18.xml"/><Relationship Id="rId38" Type="http://schemas.openxmlformats.org/officeDocument/2006/relationships/slide" Target="slides/slide23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slide" Target="slides/slide22.xml"/><Relationship Id="rId40" Type="http://schemas.openxmlformats.org/officeDocument/2006/relationships/slide" Target="slides/slide25.xml"/><Relationship Id="rId45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slide" Target="slides/slide21.xml"/><Relationship Id="rId10" Type="http://schemas.openxmlformats.org/officeDocument/2006/relationships/customXml" Target="../customXml/item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slide" Target="slides/slide20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ndrine\Documents\Work%20related\HHC\Copy%20of%20Data%20Compilation_December%20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ndrine\Documents\Work%20related\HHC\Copy%20of%20Data%20Compilation_December%205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rine\Documents\Work%20related\HHC\Copy%20of%20Data%20Compilation_December%20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rine\Documents\Work%20related\HHC\Copy%20of%20Data%20Compilation_December%20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rine\Documents\Work%20related\HHC\Copy%20of%20Data%20Compilation_December%20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rine\Documents\Work%20related\HHC\Copy%20of%20Data%20Compilation_December%201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ndrine\Documents\Work%20related\HHC\Copy%20of%20Human%20Contaminant%20Levels%20(Arctic%20pop.)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rine\Documents\Work%20related\HHC\Copy%20of%20Data%20Compilation_December%201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rine\Documents\Work%20related\HHC\Copy%20of%20Data%20Compilation_December%20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519136600462261E-2"/>
          <c:y val="4.9197931140960327E-2"/>
          <c:w val="0.9048613319886738"/>
          <c:h val="0.53337869597229914"/>
        </c:manualLayout>
      </c:layout>
      <c:barChart>
        <c:barDir val="col"/>
        <c:grouping val="clustered"/>
        <c:varyColors val="0"/>
        <c:ser>
          <c:idx val="0"/>
          <c:order val="0"/>
          <c:tx>
            <c:v>Male</c:v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'Beluga MvF'!$A$21:$A$37</c:f>
              <c:strCache>
                <c:ptCount val="17"/>
                <c:pt idx="0">
                  <c:v>Mercury/Liver</c:v>
                </c:pt>
                <c:pt idx="1">
                  <c:v>Mercury/Liver</c:v>
                </c:pt>
                <c:pt idx="3">
                  <c:v>PCBs/Blubber</c:v>
                </c:pt>
                <c:pt idx="4">
                  <c:v>PCBs/Blubber</c:v>
                </c:pt>
                <c:pt idx="6">
                  <c:v>Sum DDTs/Blubber</c:v>
                </c:pt>
                <c:pt idx="7">
                  <c:v>Sum DDTs/Blubber</c:v>
                </c:pt>
                <c:pt idx="9">
                  <c:v>Sum HCH/Blubber</c:v>
                </c:pt>
                <c:pt idx="10">
                  <c:v>Sum HCH/Blubber</c:v>
                </c:pt>
                <c:pt idx="12">
                  <c:v>Sum Chlordanes/Blubber</c:v>
                </c:pt>
                <c:pt idx="13">
                  <c:v>Sum Chlordanes/Blubber</c:v>
                </c:pt>
                <c:pt idx="15">
                  <c:v>Sum PBDEs/Blubber</c:v>
                </c:pt>
                <c:pt idx="16">
                  <c:v>Sum PBDEs/Blubber</c:v>
                </c:pt>
              </c:strCache>
            </c:strRef>
          </c:cat>
          <c:val>
            <c:numRef>
              <c:f>'Beluga MvF'!$K$2:$K$18</c:f>
              <c:numCache>
                <c:formatCode>General</c:formatCode>
                <c:ptCount val="17"/>
                <c:pt idx="0">
                  <c:v>1</c:v>
                </c:pt>
                <c:pt idx="1">
                  <c:v>1.0115321252059306</c:v>
                </c:pt>
                <c:pt idx="3">
                  <c:v>1</c:v>
                </c:pt>
                <c:pt idx="4">
                  <c:v>0.8586387434554974</c:v>
                </c:pt>
                <c:pt idx="6">
                  <c:v>1</c:v>
                </c:pt>
                <c:pt idx="7">
                  <c:v>0.45475638051044082</c:v>
                </c:pt>
                <c:pt idx="9">
                  <c:v>0.6470588235294118</c:v>
                </c:pt>
                <c:pt idx="10">
                  <c:v>0.74208144796380093</c:v>
                </c:pt>
                <c:pt idx="12">
                  <c:v>1</c:v>
                </c:pt>
                <c:pt idx="13">
                  <c:v>0.18459530026109661</c:v>
                </c:pt>
                <c:pt idx="15">
                  <c:v>0.87671232876712335</c:v>
                </c:pt>
                <c:pt idx="16">
                  <c:v>0.94520547945205491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7E-48B2-AAA4-CFD60F6298C2}"/>
            </c:ext>
          </c:extLst>
        </c:ser>
        <c:ser>
          <c:idx val="1"/>
          <c:order val="1"/>
          <c:tx>
            <c:v>Female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'Beluga MvF'!$A$21:$A$37</c:f>
              <c:strCache>
                <c:ptCount val="17"/>
                <c:pt idx="0">
                  <c:v>Mercury/Liver</c:v>
                </c:pt>
                <c:pt idx="1">
                  <c:v>Mercury/Liver</c:v>
                </c:pt>
                <c:pt idx="3">
                  <c:v>PCBs/Blubber</c:v>
                </c:pt>
                <c:pt idx="4">
                  <c:v>PCBs/Blubber</c:v>
                </c:pt>
                <c:pt idx="6">
                  <c:v>Sum DDTs/Blubber</c:v>
                </c:pt>
                <c:pt idx="7">
                  <c:v>Sum DDTs/Blubber</c:v>
                </c:pt>
                <c:pt idx="9">
                  <c:v>Sum HCH/Blubber</c:v>
                </c:pt>
                <c:pt idx="10">
                  <c:v>Sum HCH/Blubber</c:v>
                </c:pt>
                <c:pt idx="12">
                  <c:v>Sum Chlordanes/Blubber</c:v>
                </c:pt>
                <c:pt idx="13">
                  <c:v>Sum Chlordanes/Blubber</c:v>
                </c:pt>
                <c:pt idx="15">
                  <c:v>Sum PBDEs/Blubber</c:v>
                </c:pt>
                <c:pt idx="16">
                  <c:v>Sum PBDEs/Blubber</c:v>
                </c:pt>
              </c:strCache>
            </c:strRef>
          </c:cat>
          <c:val>
            <c:numRef>
              <c:f>'Beluga MvF'!$K$21:$K$37</c:f>
              <c:numCache>
                <c:formatCode>General</c:formatCode>
                <c:ptCount val="17"/>
                <c:pt idx="0">
                  <c:v>0.37239263803680983</c:v>
                </c:pt>
                <c:pt idx="1">
                  <c:v>0.68566775244299683</c:v>
                </c:pt>
                <c:pt idx="3">
                  <c:v>0.39300411522633744</c:v>
                </c:pt>
                <c:pt idx="4">
                  <c:v>0.42195121951219511</c:v>
                </c:pt>
                <c:pt idx="6">
                  <c:v>0.31322505800464034</c:v>
                </c:pt>
                <c:pt idx="7">
                  <c:v>0.14524361948955916</c:v>
                </c:pt>
                <c:pt idx="9">
                  <c:v>1</c:v>
                </c:pt>
                <c:pt idx="10">
                  <c:v>0.41990950226244345</c:v>
                </c:pt>
                <c:pt idx="12">
                  <c:v>0.30026109660574413</c:v>
                </c:pt>
                <c:pt idx="13">
                  <c:v>7.7806788511749353E-2</c:v>
                </c:pt>
                <c:pt idx="15">
                  <c:v>0.3458904109589041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7E-48B2-AAA4-CFD60F6298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186304"/>
        <c:axId val="113187840"/>
      </c:barChart>
      <c:catAx>
        <c:axId val="11318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187840"/>
        <c:crosses val="autoZero"/>
        <c:auto val="1"/>
        <c:lblAlgn val="ctr"/>
        <c:lblOffset val="100"/>
        <c:noMultiLvlLbl val="0"/>
      </c:catAx>
      <c:valAx>
        <c:axId val="11318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186304"/>
        <c:crosses val="autoZero"/>
        <c:crossBetween val="between"/>
      </c:valAx>
      <c:spPr>
        <a:ln w="25400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3370397625530459"/>
          <c:y val="6.3424035815969004E-2"/>
          <c:w val="0.11053278386930605"/>
          <c:h val="0.12418943955534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48449469131265"/>
          <c:y val="4.2722905970856012E-2"/>
          <c:w val="0.86357690560124623"/>
          <c:h val="0.68690990090058879"/>
        </c:manualLayout>
      </c:layout>
      <c:scatterChart>
        <c:scatterStyle val="lineMarker"/>
        <c:varyColors val="0"/>
        <c:ser>
          <c:idx val="0"/>
          <c:order val="0"/>
          <c:tx>
            <c:v>Female Harbour Seals_PWS_Liver</c:v>
          </c:tx>
          <c:spPr>
            <a:ln w="28575">
              <a:noFill/>
            </a:ln>
          </c:spPr>
          <c:marker>
            <c:spPr>
              <a:solidFill>
                <a:srgbClr val="FF9966"/>
              </a:solidFill>
              <a:ln>
                <a:solidFill>
                  <a:srgbClr val="FFC000"/>
                </a:solidFill>
              </a:ln>
            </c:spPr>
          </c:marker>
          <c:xVal>
            <c:numRef>
              <c:f>'Mercury data (2)'!$F$6:$F$42</c:f>
              <c:numCache>
                <c:formatCode>General</c:formatCode>
                <c:ptCount val="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2</c:v>
                </c:pt>
                <c:pt idx="15">
                  <c:v>2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4</c:v>
                </c:pt>
                <c:pt idx="21">
                  <c:v>4</c:v>
                </c:pt>
                <c:pt idx="22">
                  <c:v>5</c:v>
                </c:pt>
                <c:pt idx="23">
                  <c:v>5</c:v>
                </c:pt>
                <c:pt idx="24">
                  <c:v>6</c:v>
                </c:pt>
                <c:pt idx="25">
                  <c:v>7</c:v>
                </c:pt>
                <c:pt idx="26">
                  <c:v>7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10</c:v>
                </c:pt>
                <c:pt idx="32">
                  <c:v>12</c:v>
                </c:pt>
                <c:pt idx="33">
                  <c:v>15</c:v>
                </c:pt>
                <c:pt idx="34">
                  <c:v>16</c:v>
                </c:pt>
                <c:pt idx="35">
                  <c:v>17</c:v>
                </c:pt>
                <c:pt idx="36">
                  <c:v>17</c:v>
                </c:pt>
              </c:numCache>
            </c:numRef>
          </c:xVal>
          <c:yVal>
            <c:numRef>
              <c:f>'Mercury data (2)'!$G$6:$G$42</c:f>
              <c:numCache>
                <c:formatCode>General</c:formatCode>
                <c:ptCount val="37"/>
                <c:pt idx="0">
                  <c:v>3.7</c:v>
                </c:pt>
                <c:pt idx="1">
                  <c:v>2.63</c:v>
                </c:pt>
                <c:pt idx="2">
                  <c:v>1.01</c:v>
                </c:pt>
                <c:pt idx="3">
                  <c:v>0.74</c:v>
                </c:pt>
                <c:pt idx="4">
                  <c:v>0.57999999999999996</c:v>
                </c:pt>
                <c:pt idx="5">
                  <c:v>1.01</c:v>
                </c:pt>
                <c:pt idx="6">
                  <c:v>0.87</c:v>
                </c:pt>
                <c:pt idx="7">
                  <c:v>0.45</c:v>
                </c:pt>
                <c:pt idx="8">
                  <c:v>0.56000000000000005</c:v>
                </c:pt>
                <c:pt idx="9">
                  <c:v>1.89</c:v>
                </c:pt>
                <c:pt idx="10">
                  <c:v>1.25</c:v>
                </c:pt>
                <c:pt idx="11">
                  <c:v>1.22</c:v>
                </c:pt>
                <c:pt idx="12">
                  <c:v>11.2</c:v>
                </c:pt>
                <c:pt idx="13">
                  <c:v>11.2</c:v>
                </c:pt>
                <c:pt idx="14">
                  <c:v>2.52</c:v>
                </c:pt>
                <c:pt idx="15">
                  <c:v>2.56</c:v>
                </c:pt>
                <c:pt idx="16">
                  <c:v>12.1</c:v>
                </c:pt>
                <c:pt idx="17">
                  <c:v>8.0299999999999994</c:v>
                </c:pt>
                <c:pt idx="18">
                  <c:v>10.5</c:v>
                </c:pt>
                <c:pt idx="19">
                  <c:v>10.6</c:v>
                </c:pt>
                <c:pt idx="20">
                  <c:v>9.83</c:v>
                </c:pt>
                <c:pt idx="21">
                  <c:v>13.5</c:v>
                </c:pt>
                <c:pt idx="22">
                  <c:v>14.3</c:v>
                </c:pt>
                <c:pt idx="23">
                  <c:v>5.81</c:v>
                </c:pt>
                <c:pt idx="24">
                  <c:v>11.1</c:v>
                </c:pt>
                <c:pt idx="25">
                  <c:v>9.57</c:v>
                </c:pt>
                <c:pt idx="26">
                  <c:v>16.3</c:v>
                </c:pt>
                <c:pt idx="27">
                  <c:v>50.5</c:v>
                </c:pt>
                <c:pt idx="28">
                  <c:v>28.3</c:v>
                </c:pt>
                <c:pt idx="29">
                  <c:v>13.9</c:v>
                </c:pt>
                <c:pt idx="30">
                  <c:v>18.5</c:v>
                </c:pt>
                <c:pt idx="31">
                  <c:v>26.4</c:v>
                </c:pt>
                <c:pt idx="32">
                  <c:v>54.5</c:v>
                </c:pt>
                <c:pt idx="33">
                  <c:v>27</c:v>
                </c:pt>
                <c:pt idx="34">
                  <c:v>16.8</c:v>
                </c:pt>
                <c:pt idx="35">
                  <c:v>65.8</c:v>
                </c:pt>
                <c:pt idx="36">
                  <c:v>28.8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48D-4E32-8409-3A9EE472E675}"/>
            </c:ext>
          </c:extLst>
        </c:ser>
        <c:ser>
          <c:idx val="2"/>
          <c:order val="1"/>
          <c:tx>
            <c:v>Female Harbour Seal_Kodiak_Liver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marker>
          <c:xVal>
            <c:numRef>
              <c:f>'Mercury data (2)'!$F$64:$F$72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7</c:v>
                </c:pt>
                <c:pt idx="7">
                  <c:v>9</c:v>
                </c:pt>
                <c:pt idx="8">
                  <c:v>2</c:v>
                </c:pt>
              </c:numCache>
            </c:numRef>
          </c:xVal>
          <c:yVal>
            <c:numRef>
              <c:f>'Mercury data (2)'!$G$64:$G$72</c:f>
              <c:numCache>
                <c:formatCode>General</c:formatCode>
                <c:ptCount val="9"/>
                <c:pt idx="0">
                  <c:v>1.07</c:v>
                </c:pt>
                <c:pt idx="1">
                  <c:v>0.56000000000000005</c:v>
                </c:pt>
                <c:pt idx="2">
                  <c:v>8.1</c:v>
                </c:pt>
                <c:pt idx="3">
                  <c:v>1.27</c:v>
                </c:pt>
                <c:pt idx="4">
                  <c:v>1.6</c:v>
                </c:pt>
                <c:pt idx="5">
                  <c:v>2.25</c:v>
                </c:pt>
                <c:pt idx="6">
                  <c:v>11.9</c:v>
                </c:pt>
                <c:pt idx="7">
                  <c:v>23.2</c:v>
                </c:pt>
                <c:pt idx="8">
                  <c:v>0.12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48D-4E32-8409-3A9EE472E675}"/>
            </c:ext>
          </c:extLst>
        </c:ser>
        <c:ser>
          <c:idx val="4"/>
          <c:order val="2"/>
          <c:tx>
            <c:v>Male Harbour Seal_PWS_Liver</c:v>
          </c:tx>
          <c:spPr>
            <a:ln w="28575">
              <a:noFill/>
            </a:ln>
          </c:spPr>
          <c:marker>
            <c:symbol val="triangle"/>
            <c:size val="7"/>
            <c:spPr>
              <a:solidFill>
                <a:srgbClr val="00FFFF"/>
              </a:solidFill>
              <a:ln>
                <a:solidFill>
                  <a:srgbClr val="00FFFF"/>
                </a:solidFill>
              </a:ln>
            </c:spPr>
          </c:marker>
          <c:xVal>
            <c:numRef>
              <c:f>'Mercury data (2)'!$F$73:$F$115</c:f>
              <c:numCache>
                <c:formatCode>General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5</c:v>
                </c:pt>
                <c:pt idx="34">
                  <c:v>5</c:v>
                </c:pt>
                <c:pt idx="35">
                  <c:v>6</c:v>
                </c:pt>
                <c:pt idx="36">
                  <c:v>7</c:v>
                </c:pt>
                <c:pt idx="37">
                  <c:v>7</c:v>
                </c:pt>
                <c:pt idx="38">
                  <c:v>8</c:v>
                </c:pt>
                <c:pt idx="39">
                  <c:v>8</c:v>
                </c:pt>
                <c:pt idx="40">
                  <c:v>9</c:v>
                </c:pt>
                <c:pt idx="41">
                  <c:v>9</c:v>
                </c:pt>
                <c:pt idx="42">
                  <c:v>11</c:v>
                </c:pt>
              </c:numCache>
            </c:numRef>
          </c:xVal>
          <c:yVal>
            <c:numRef>
              <c:f>'Mercury data (2)'!$G$73:$G$115</c:f>
              <c:numCache>
                <c:formatCode>General</c:formatCode>
                <c:ptCount val="43"/>
                <c:pt idx="0">
                  <c:v>1.94</c:v>
                </c:pt>
                <c:pt idx="1">
                  <c:v>1.27</c:v>
                </c:pt>
                <c:pt idx="2">
                  <c:v>1.9</c:v>
                </c:pt>
                <c:pt idx="3">
                  <c:v>1.46</c:v>
                </c:pt>
                <c:pt idx="4">
                  <c:v>3.28</c:v>
                </c:pt>
                <c:pt idx="5">
                  <c:v>1.1599999999999999</c:v>
                </c:pt>
                <c:pt idx="6">
                  <c:v>1.78</c:v>
                </c:pt>
                <c:pt idx="7">
                  <c:v>1.63</c:v>
                </c:pt>
                <c:pt idx="8">
                  <c:v>2.65</c:v>
                </c:pt>
                <c:pt idx="9">
                  <c:v>0.6</c:v>
                </c:pt>
                <c:pt idx="10">
                  <c:v>0.51</c:v>
                </c:pt>
                <c:pt idx="11">
                  <c:v>4.24</c:v>
                </c:pt>
                <c:pt idx="12">
                  <c:v>2.57</c:v>
                </c:pt>
                <c:pt idx="13">
                  <c:v>5.33</c:v>
                </c:pt>
                <c:pt idx="14">
                  <c:v>3.96</c:v>
                </c:pt>
                <c:pt idx="15">
                  <c:v>3.6</c:v>
                </c:pt>
                <c:pt idx="16">
                  <c:v>3.36</c:v>
                </c:pt>
                <c:pt idx="17">
                  <c:v>1.46</c:v>
                </c:pt>
                <c:pt idx="18">
                  <c:v>10.9</c:v>
                </c:pt>
                <c:pt idx="19">
                  <c:v>7.78</c:v>
                </c:pt>
                <c:pt idx="20">
                  <c:v>3.87</c:v>
                </c:pt>
                <c:pt idx="21">
                  <c:v>4.8499999999999996</c:v>
                </c:pt>
                <c:pt idx="22">
                  <c:v>16.7</c:v>
                </c:pt>
                <c:pt idx="23">
                  <c:v>8.51</c:v>
                </c:pt>
                <c:pt idx="24">
                  <c:v>6.77</c:v>
                </c:pt>
                <c:pt idx="25">
                  <c:v>2.82</c:v>
                </c:pt>
                <c:pt idx="26">
                  <c:v>3.8</c:v>
                </c:pt>
                <c:pt idx="27">
                  <c:v>12</c:v>
                </c:pt>
                <c:pt idx="28">
                  <c:v>3.7</c:v>
                </c:pt>
                <c:pt idx="29">
                  <c:v>11.9</c:v>
                </c:pt>
                <c:pt idx="30">
                  <c:v>17</c:v>
                </c:pt>
                <c:pt idx="31">
                  <c:v>18.2</c:v>
                </c:pt>
                <c:pt idx="32">
                  <c:v>3.15</c:v>
                </c:pt>
                <c:pt idx="33">
                  <c:v>11.3</c:v>
                </c:pt>
                <c:pt idx="34">
                  <c:v>12.9</c:v>
                </c:pt>
                <c:pt idx="35">
                  <c:v>26.6</c:v>
                </c:pt>
                <c:pt idx="36">
                  <c:v>46.1</c:v>
                </c:pt>
                <c:pt idx="37">
                  <c:v>23.3</c:v>
                </c:pt>
                <c:pt idx="38">
                  <c:v>4.91</c:v>
                </c:pt>
                <c:pt idx="39">
                  <c:v>77.5</c:v>
                </c:pt>
                <c:pt idx="40">
                  <c:v>22.9</c:v>
                </c:pt>
                <c:pt idx="41">
                  <c:v>37.4</c:v>
                </c:pt>
                <c:pt idx="42">
                  <c:v>23.9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48D-4E32-8409-3A9EE472E675}"/>
            </c:ext>
          </c:extLst>
        </c:ser>
        <c:ser>
          <c:idx val="6"/>
          <c:order val="3"/>
          <c:tx>
            <c:v>Male Harbour Seal_Kodiak_Liver</c:v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rgbClr val="66FF66"/>
              </a:solidFill>
              <a:ln>
                <a:solidFill>
                  <a:srgbClr val="66FF66"/>
                </a:solidFill>
              </a:ln>
            </c:spPr>
          </c:marker>
          <c:xVal>
            <c:numRef>
              <c:f>'Mercury data (2)'!$F$133:$F$141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8</c:v>
                </c:pt>
                <c:pt idx="8">
                  <c:v>10</c:v>
                </c:pt>
              </c:numCache>
            </c:numRef>
          </c:xVal>
          <c:yVal>
            <c:numRef>
              <c:f>'Mercury data (2)'!$G$133:$G$141</c:f>
              <c:numCache>
                <c:formatCode>General</c:formatCode>
                <c:ptCount val="9"/>
                <c:pt idx="0">
                  <c:v>0.61</c:v>
                </c:pt>
                <c:pt idx="1">
                  <c:v>0.66</c:v>
                </c:pt>
                <c:pt idx="2">
                  <c:v>5.07</c:v>
                </c:pt>
                <c:pt idx="3">
                  <c:v>9.7200000000000006</c:v>
                </c:pt>
                <c:pt idx="4">
                  <c:v>43.2</c:v>
                </c:pt>
                <c:pt idx="5">
                  <c:v>42.9</c:v>
                </c:pt>
                <c:pt idx="6">
                  <c:v>26.2</c:v>
                </c:pt>
                <c:pt idx="7">
                  <c:v>16.600000000000001</c:v>
                </c:pt>
                <c:pt idx="8">
                  <c:v>106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48D-4E32-8409-3A9EE472E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471872"/>
        <c:axId val="113474176"/>
      </c:scatterChart>
      <c:valAx>
        <c:axId val="1134718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Animal</a:t>
                </a:r>
                <a:r>
                  <a:rPr lang="en-US" sz="1600" baseline="0"/>
                  <a:t> Age (yrs)</a:t>
                </a:r>
                <a:endParaRPr lang="en-US" sz="160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3474176"/>
        <c:crosses val="autoZero"/>
        <c:crossBetween val="midCat"/>
      </c:valAx>
      <c:valAx>
        <c:axId val="113474176"/>
        <c:scaling>
          <c:orientation val="minMax"/>
          <c:max val="1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Liver</a:t>
                </a:r>
                <a:r>
                  <a:rPr lang="en-US" sz="1600" baseline="0"/>
                  <a:t> Hg Levels (ppm ww)</a:t>
                </a:r>
                <a:endParaRPr lang="en-US" sz="1600"/>
              </a:p>
            </c:rich>
          </c:tx>
          <c:layout>
            <c:manualLayout>
              <c:xMode val="edge"/>
              <c:yMode val="edge"/>
              <c:x val="1.5855855855855857E-2"/>
              <c:y val="0.25675486431964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3471872"/>
        <c:crosses val="autoZero"/>
        <c:crossBetween val="midCat"/>
      </c:valAx>
      <c:spPr>
        <a:ln w="25400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8.3869789090319693E-3"/>
          <c:y val="0.90005325786404999"/>
          <c:w val="0.99088605595686052"/>
          <c:h val="8.520019693024148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40808851992357"/>
          <c:y val="0.11188536953242835"/>
          <c:w val="0.79549099578042448"/>
          <c:h val="0.68541897540585206"/>
        </c:manualLayout>
      </c:layout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Sheet4!$J$100:$K$100</c:f>
              <c:numCache>
                <c:formatCode>General</c:formatCode>
                <c:ptCount val="2"/>
                <c:pt idx="0">
                  <c:v>0.56000000000000005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2E-46E1-BADB-E1A0CB7700F2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Sheet4!$J$101:$K$101</c:f>
              <c:numCache>
                <c:formatCode>General</c:formatCode>
                <c:ptCount val="2"/>
                <c:pt idx="0">
                  <c:v>0.71</c:v>
                </c:pt>
                <c:pt idx="1">
                  <c:v>1.925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2E-46E1-BADB-E1A0CB7700F2}"/>
            </c:ext>
          </c:extLst>
        </c:ser>
        <c:ser>
          <c:idx val="2"/>
          <c:order val="2"/>
          <c:spPr>
            <a:solidFill>
              <a:srgbClr val="66FF66"/>
            </a:solidFill>
            <a:ln>
              <a:noFill/>
            </a:ln>
            <a:effectLst/>
          </c:spPr>
          <c:invertIfNegative val="0"/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Sheet4!$J$102:$L$102</c:f>
              <c:numCache>
                <c:formatCode>General</c:formatCode>
                <c:ptCount val="2"/>
                <c:pt idx="0">
                  <c:v>6.83</c:v>
                </c:pt>
                <c:pt idx="1">
                  <c:v>3.9149999999999991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2E-46E1-BADB-E1A0CB7700F2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Sheet4!$J$103:$L$103</c:f>
              <c:numCache>
                <c:formatCode>General</c:formatCode>
                <c:ptCount val="2"/>
                <c:pt idx="0">
                  <c:v>15.1</c:v>
                </c:pt>
                <c:pt idx="1">
                  <c:v>8.5100000000000016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2E-46E1-BADB-E1A0CB7700F2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Sheet4!$J$104:$K$104</c:f>
              <c:numCache>
                <c:formatCode>General</c:formatCode>
                <c:ptCount val="2"/>
                <c:pt idx="0">
                  <c:v>82.8</c:v>
                </c:pt>
                <c:pt idx="1">
                  <c:v>62.7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2E-46E1-BADB-E1A0CB770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4243456"/>
        <c:axId val="114244992"/>
      </c:barChart>
      <c:catAx>
        <c:axId val="11424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244992"/>
        <c:crosses val="autoZero"/>
        <c:auto val="1"/>
        <c:lblAlgn val="ctr"/>
        <c:lblOffset val="100"/>
        <c:noMultiLvlLbl val="0"/>
      </c:catAx>
      <c:valAx>
        <c:axId val="114244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ppm</a:t>
                </a:r>
                <a:r>
                  <a:rPr lang="en-US" sz="1600" baseline="0"/>
                  <a:t> ww</a:t>
                </a:r>
                <a:endParaRPr lang="en-US" sz="16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24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942886132843615"/>
          <c:y val="4.5084728285649522E-2"/>
          <c:w val="0.60371277871416229"/>
          <c:h val="0.80895588333986679"/>
        </c:manualLayout>
      </c:layout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strRef>
              <c:f>Sheet4!$J$99:$M$99</c:f>
              <c:strCache>
                <c:ptCount val="2"/>
                <c:pt idx="0">
                  <c:v>Heart PWS</c:v>
                </c:pt>
                <c:pt idx="1">
                  <c:v>Heart Kodiak</c:v>
                </c:pt>
              </c:strCache>
            </c:strRef>
          </c:cat>
          <c:val>
            <c:numRef>
              <c:f>Sheet4!$J$100:$L$100</c:f>
              <c:numCache>
                <c:formatCode>General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80-4439-9BB9-138D338CC6C7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Sheet4!$J$99:$M$99</c:f>
              <c:strCache>
                <c:ptCount val="2"/>
                <c:pt idx="0">
                  <c:v>Heart PWS</c:v>
                </c:pt>
                <c:pt idx="1">
                  <c:v>Heart Kodiak</c:v>
                </c:pt>
              </c:strCache>
            </c:strRef>
          </c:cat>
          <c:val>
            <c:numRef>
              <c:f>Sheet4!$J$101:$L$101</c:f>
              <c:numCache>
                <c:formatCode>General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80-4439-9BB9-138D338CC6C7}"/>
            </c:ext>
          </c:extLst>
        </c:ser>
        <c:ser>
          <c:idx val="2"/>
          <c:order val="2"/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Sheet4!$J$99:$M$99</c:f>
              <c:strCache>
                <c:ptCount val="2"/>
                <c:pt idx="0">
                  <c:v>Heart PWS</c:v>
                </c:pt>
                <c:pt idx="1">
                  <c:v>Heart Kodiak</c:v>
                </c:pt>
              </c:strCache>
            </c:strRef>
          </c:cat>
          <c:val>
            <c:numRef>
              <c:f>Sheet4!$J$102:$L$102</c:f>
              <c:numCache>
                <c:formatCode>General</c:formatCode>
                <c:ptCount val="1"/>
                <c:pt idx="0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80-4439-9BB9-138D338CC6C7}"/>
            </c:ext>
          </c:extLst>
        </c:ser>
        <c:ser>
          <c:idx val="3"/>
          <c:order val="3"/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Sheet4!$J$99:$M$99</c:f>
              <c:strCache>
                <c:ptCount val="2"/>
                <c:pt idx="0">
                  <c:v>Heart PWS</c:v>
                </c:pt>
                <c:pt idx="1">
                  <c:v>Heart Kodiak</c:v>
                </c:pt>
              </c:strCache>
            </c:strRef>
          </c:cat>
          <c:val>
            <c:numRef>
              <c:f>Sheet4!$J$103:$L$103</c:f>
              <c:numCache>
                <c:formatCode>General</c:formatCode>
                <c:ptCount val="1"/>
                <c:pt idx="0">
                  <c:v>6.25E-2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80-4439-9BB9-138D338CC6C7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Sheet4!$J$99:$M$99</c:f>
              <c:strCache>
                <c:ptCount val="2"/>
                <c:pt idx="0">
                  <c:v>Heart PWS</c:v>
                </c:pt>
                <c:pt idx="1">
                  <c:v>Heart Kodiak</c:v>
                </c:pt>
              </c:strCache>
            </c:strRef>
          </c:cat>
          <c:val>
            <c:numRef>
              <c:f>Sheet4!$J$104:$L$104</c:f>
              <c:numCache>
                <c:formatCode>General</c:formatCode>
                <c:ptCount val="1"/>
                <c:pt idx="0">
                  <c:v>0.13250000000000001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80-4439-9BB9-138D338CC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4480256"/>
        <c:axId val="114481792"/>
      </c:barChart>
      <c:catAx>
        <c:axId val="114480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481792"/>
        <c:crosses val="autoZero"/>
        <c:auto val="1"/>
        <c:lblAlgn val="ctr"/>
        <c:lblOffset val="100"/>
        <c:noMultiLvlLbl val="0"/>
      </c:catAx>
      <c:valAx>
        <c:axId val="114481792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ppm</a:t>
                </a:r>
                <a:r>
                  <a:rPr lang="en-US" sz="1600" baseline="0"/>
                  <a:t> ww</a:t>
                </a:r>
              </a:p>
            </c:rich>
          </c:tx>
          <c:layout>
            <c:manualLayout>
              <c:xMode val="edge"/>
              <c:yMode val="edge"/>
              <c:x val="5.1118210862619806E-2"/>
              <c:y val="0.374464372586130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480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07020360319037"/>
          <c:y val="4.732384413486776E-2"/>
          <c:w val="0.86213044364600055"/>
          <c:h val="0.73786922067433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66FF33"/>
            </a:solidFill>
            <a:ln>
              <a:noFill/>
            </a:ln>
            <a:effectLst/>
          </c:spPr>
          <c:invertIfNegative val="0"/>
          <c:cat>
            <c:strRef>
              <c:f>'PCB Bowhead whale'!$C$2:$C$9</c:f>
              <c:strCache>
                <c:ptCount val="8"/>
                <c:pt idx="0">
                  <c:v>Blubber</c:v>
                </c:pt>
                <c:pt idx="1">
                  <c:v>Maktak</c:v>
                </c:pt>
                <c:pt idx="2">
                  <c:v>Kidney</c:v>
                </c:pt>
                <c:pt idx="3">
                  <c:v>Liver</c:v>
                </c:pt>
                <c:pt idx="4">
                  <c:v>Muscle</c:v>
                </c:pt>
                <c:pt idx="5">
                  <c:v>Heart</c:v>
                </c:pt>
                <c:pt idx="6">
                  <c:v>Diaphragm</c:v>
                </c:pt>
                <c:pt idx="7">
                  <c:v>Tongue</c:v>
                </c:pt>
              </c:strCache>
            </c:strRef>
          </c:cat>
          <c:val>
            <c:numRef>
              <c:f>'PCB Bowhead whale'!$I$2:$I$9</c:f>
              <c:numCache>
                <c:formatCode>General</c:formatCode>
                <c:ptCount val="8"/>
                <c:pt idx="0">
                  <c:v>313</c:v>
                </c:pt>
                <c:pt idx="1">
                  <c:v>93.1</c:v>
                </c:pt>
                <c:pt idx="2">
                  <c:v>10.6</c:v>
                </c:pt>
                <c:pt idx="3">
                  <c:v>9.0399999999999991</c:v>
                </c:pt>
                <c:pt idx="4">
                  <c:v>1.3</c:v>
                </c:pt>
                <c:pt idx="5">
                  <c:v>1.66</c:v>
                </c:pt>
                <c:pt idx="6">
                  <c:v>2.62</c:v>
                </c:pt>
                <c:pt idx="7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B0-4AF6-A456-EA79F208B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685120"/>
        <c:axId val="119686656"/>
      </c:barChart>
      <c:catAx>
        <c:axId val="11968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686656"/>
        <c:crosses val="autoZero"/>
        <c:auto val="1"/>
        <c:lblAlgn val="ctr"/>
        <c:lblOffset val="100"/>
        <c:noMultiLvlLbl val="0"/>
      </c:catAx>
      <c:valAx>
        <c:axId val="119686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PCBs (ppb w.w.)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68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PCBs!$J$30</c:f>
              <c:strCache>
                <c:ptCount val="1"/>
                <c:pt idx="0">
                  <c:v>Beluga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PCBs!$K$30:$U$30</c:f>
              <c:numCache>
                <c:formatCode>General</c:formatCode>
                <c:ptCount val="11"/>
                <c:pt idx="0">
                  <c:v>1490</c:v>
                </c:pt>
                <c:pt idx="1">
                  <c:v>790</c:v>
                </c:pt>
                <c:pt idx="2">
                  <c:v>5200</c:v>
                </c:pt>
                <c:pt idx="3">
                  <c:v>1500</c:v>
                </c:pt>
                <c:pt idx="4">
                  <c:v>2809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1E-4AED-9EEE-011DEF4CBF83}"/>
            </c:ext>
          </c:extLst>
        </c:ser>
        <c:ser>
          <c:idx val="1"/>
          <c:order val="1"/>
          <c:tx>
            <c:strRef>
              <c:f>PCBs!$J$31</c:f>
              <c:strCache>
                <c:ptCount val="1"/>
                <c:pt idx="0">
                  <c:v>Bowhead Whale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PCBs!$K$31:$U$31</c:f>
              <c:numCache>
                <c:formatCode>General</c:formatCode>
                <c:ptCount val="11"/>
                <c:pt idx="5">
                  <c:v>327</c:v>
                </c:pt>
                <c:pt idx="6">
                  <c:v>377</c:v>
                </c:pt>
                <c:pt idx="7">
                  <c:v>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1E-4AED-9EEE-011DEF4CBF83}"/>
            </c:ext>
          </c:extLst>
        </c:ser>
        <c:ser>
          <c:idx val="2"/>
          <c:order val="2"/>
          <c:tx>
            <c:strRef>
              <c:f>PCBs!$J$32</c:f>
              <c:strCache>
                <c:ptCount val="1"/>
                <c:pt idx="0">
                  <c:v>Pacific Walrus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PCBs!$K$32:$U$32</c:f>
              <c:numCache>
                <c:formatCode>General</c:formatCode>
                <c:ptCount val="11"/>
                <c:pt idx="8">
                  <c:v>480</c:v>
                </c:pt>
                <c:pt idx="9">
                  <c:v>150</c:v>
                </c:pt>
                <c:pt idx="10">
                  <c:v>60.4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1E-4AED-9EEE-011DEF4CBF83}"/>
            </c:ext>
          </c:extLst>
        </c:ser>
        <c:ser>
          <c:idx val="3"/>
          <c:order val="3"/>
          <c:tx>
            <c:strRef>
              <c:f>PCBs!$J$33</c:f>
              <c:strCache>
                <c:ptCount val="1"/>
                <c:pt idx="0">
                  <c:v>Ringed Seal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PCBs!$K$33:$U$33</c:f>
              <c:numCache>
                <c:formatCode>General</c:formatCode>
                <c:ptCount val="11"/>
                <c:pt idx="5">
                  <c:v>901</c:v>
                </c:pt>
                <c:pt idx="6">
                  <c:v>519</c:v>
                </c:pt>
                <c:pt idx="7">
                  <c:v>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1E-4AED-9EEE-011DEF4CBF83}"/>
            </c:ext>
          </c:extLst>
        </c:ser>
        <c:ser>
          <c:idx val="4"/>
          <c:order val="4"/>
          <c:tx>
            <c:strRef>
              <c:f>PCBs!$J$34</c:f>
              <c:strCache>
                <c:ptCount val="1"/>
                <c:pt idx="0">
                  <c:v>Bearded Seal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PCBs!$K$34:$U$34</c:f>
              <c:numCache>
                <c:formatCode>General</c:formatCode>
                <c:ptCount val="11"/>
                <c:pt idx="5">
                  <c:v>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1E-4AED-9EEE-011DEF4CB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723904"/>
        <c:axId val="119725440"/>
      </c:barChart>
      <c:catAx>
        <c:axId val="119723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725440"/>
        <c:crosses val="autoZero"/>
        <c:auto val="1"/>
        <c:lblAlgn val="ctr"/>
        <c:lblOffset val="100"/>
        <c:noMultiLvlLbl val="0"/>
      </c:catAx>
      <c:valAx>
        <c:axId val="119725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[PCB] (ppb </a:t>
                </a:r>
                <a:r>
                  <a:rPr lang="en-US" sz="1600" dirty="0" err="1"/>
                  <a:t>ww</a:t>
                </a:r>
                <a:r>
                  <a:rPr lang="en-US" sz="1600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72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77875559672685"/>
          <c:y val="3.2074096507167374E-2"/>
          <c:w val="0.83153915135608047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'Boxplot-Hg'!$M$17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937809857101195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59-48EB-BB9A-1BF7F80BB470}"/>
                </c:ext>
              </c:extLst>
            </c:dLbl>
            <c:dLbl>
              <c:idx val="1"/>
              <c:layout>
                <c:manualLayout>
                  <c:x val="-3.3333333333333229E-2"/>
                  <c:y val="-2.756999125109361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59-48EB-BB9A-1BF7F80BB4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errBars>
            <c:errBarType val="both"/>
            <c:errValType val="cust"/>
            <c:noEndCap val="0"/>
            <c:plus>
              <c:numRef>
                <c:f>'Boxplot-Hg'!$N$18:$N$19</c:f>
                <c:numCache>
                  <c:formatCode>General</c:formatCode>
                  <c:ptCount val="2"/>
                  <c:pt idx="0">
                    <c:v>0.24</c:v>
                  </c:pt>
                  <c:pt idx="1">
                    <c:v>2.5499999999999998</c:v>
                  </c:pt>
                </c:numCache>
              </c:numRef>
            </c:plus>
            <c:minus>
              <c:numRef>
                <c:f>'Boxplot-Hg'!$O$18:$O$19</c:f>
                <c:numCache>
                  <c:formatCode>General</c:formatCode>
                  <c:ptCount val="2"/>
                  <c:pt idx="0">
                    <c:v>0.16</c:v>
                  </c:pt>
                  <c:pt idx="1">
                    <c:v>1.1299999999999999</c:v>
                  </c:pt>
                </c:numCache>
              </c:numRef>
            </c:minus>
          </c:errBars>
          <c:cat>
            <c:strRef>
              <c:f>'Boxplot-Hg'!$L$18:$L$19</c:f>
              <c:strCache>
                <c:ptCount val="2"/>
                <c:pt idx="0">
                  <c:v>Fairbanks</c:v>
                </c:pt>
                <c:pt idx="1">
                  <c:v>Napakia Yup'ik</c:v>
                </c:pt>
              </c:strCache>
            </c:strRef>
          </c:cat>
          <c:val>
            <c:numRef>
              <c:f>'Boxplot-Hg'!$M$18:$M$19</c:f>
              <c:numCache>
                <c:formatCode>General</c:formatCode>
                <c:ptCount val="2"/>
                <c:pt idx="0">
                  <c:v>0.19</c:v>
                </c:pt>
                <c:pt idx="1">
                  <c:v>1.45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59-48EB-BB9A-1BF7F80BB47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3353728"/>
        <c:axId val="123355904"/>
      </c:barChart>
      <c:catAx>
        <c:axId val="123353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23355904"/>
        <c:crosses val="autoZero"/>
        <c:auto val="1"/>
        <c:lblAlgn val="ctr"/>
        <c:lblOffset val="100"/>
        <c:noMultiLvlLbl val="0"/>
      </c:catAx>
      <c:valAx>
        <c:axId val="123355904"/>
        <c:scaling>
          <c:orientation val="minMax"/>
          <c:max val="4.0999999999999996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Hair Hg (ppb)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233537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PCBs!$J$30</c:f>
              <c:strCache>
                <c:ptCount val="1"/>
                <c:pt idx="0">
                  <c:v>Beluga</c:v>
                </c:pt>
              </c:strCache>
            </c:strRef>
          </c:tx>
          <c:spPr>
            <a:solidFill>
              <a:srgbClr val="00FFFF"/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PCBs!$K$30:$U$30</c:f>
              <c:numCache>
                <c:formatCode>General</c:formatCode>
                <c:ptCount val="11"/>
                <c:pt idx="0">
                  <c:v>1490</c:v>
                </c:pt>
                <c:pt idx="1">
                  <c:v>790</c:v>
                </c:pt>
                <c:pt idx="2">
                  <c:v>5200</c:v>
                </c:pt>
                <c:pt idx="3">
                  <c:v>1500</c:v>
                </c:pt>
                <c:pt idx="4">
                  <c:v>2809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1E-4AED-9EEE-011DEF4CBF83}"/>
            </c:ext>
          </c:extLst>
        </c:ser>
        <c:ser>
          <c:idx val="1"/>
          <c:order val="1"/>
          <c:tx>
            <c:strRef>
              <c:f>PCBs!$J$31</c:f>
              <c:strCache>
                <c:ptCount val="1"/>
                <c:pt idx="0">
                  <c:v>Bowhead Whale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PCBs!$K$31:$U$31</c:f>
              <c:numCache>
                <c:formatCode>General</c:formatCode>
                <c:ptCount val="11"/>
                <c:pt idx="5">
                  <c:v>327</c:v>
                </c:pt>
                <c:pt idx="6">
                  <c:v>377</c:v>
                </c:pt>
                <c:pt idx="7">
                  <c:v>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1E-4AED-9EEE-011DEF4CBF83}"/>
            </c:ext>
          </c:extLst>
        </c:ser>
        <c:ser>
          <c:idx val="2"/>
          <c:order val="2"/>
          <c:tx>
            <c:strRef>
              <c:f>PCBs!$J$32</c:f>
              <c:strCache>
                <c:ptCount val="1"/>
                <c:pt idx="0">
                  <c:v>Pacific Walrus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PCBs!$K$32:$U$32</c:f>
              <c:numCache>
                <c:formatCode>General</c:formatCode>
                <c:ptCount val="11"/>
                <c:pt idx="8">
                  <c:v>480</c:v>
                </c:pt>
                <c:pt idx="9">
                  <c:v>150</c:v>
                </c:pt>
                <c:pt idx="10">
                  <c:v>60.4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1E-4AED-9EEE-011DEF4CBF83}"/>
            </c:ext>
          </c:extLst>
        </c:ser>
        <c:ser>
          <c:idx val="3"/>
          <c:order val="3"/>
          <c:tx>
            <c:strRef>
              <c:f>PCBs!$J$33</c:f>
              <c:strCache>
                <c:ptCount val="1"/>
                <c:pt idx="0">
                  <c:v>Ringed Seal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PCBs!$K$33:$U$33</c:f>
              <c:numCache>
                <c:formatCode>General</c:formatCode>
                <c:ptCount val="11"/>
                <c:pt idx="5">
                  <c:v>901</c:v>
                </c:pt>
                <c:pt idx="6">
                  <c:v>519</c:v>
                </c:pt>
                <c:pt idx="7">
                  <c:v>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1E-4AED-9EEE-011DEF4CBF83}"/>
            </c:ext>
          </c:extLst>
        </c:ser>
        <c:ser>
          <c:idx val="4"/>
          <c:order val="4"/>
          <c:tx>
            <c:strRef>
              <c:f>PCBs!$J$34</c:f>
              <c:strCache>
                <c:ptCount val="1"/>
                <c:pt idx="0">
                  <c:v>Bearded Seal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</c:spPr>
          <c:invertIfNegative val="0"/>
          <c:cat>
            <c:strRef>
              <c:f>PCBs!$K$29:$U$29</c:f>
              <c:strCache>
                <c:ptCount val="11"/>
                <c:pt idx="0">
                  <c:v>Cook Inlet</c:v>
                </c:pt>
                <c:pt idx="1">
                  <c:v>Cook Inlet</c:v>
                </c:pt>
                <c:pt idx="2">
                  <c:v>Point Lay</c:v>
                </c:pt>
                <c:pt idx="3">
                  <c:v>Point Lay</c:v>
                </c:pt>
                <c:pt idx="4">
                  <c:v>Point Lay</c:v>
                </c:pt>
                <c:pt idx="5">
                  <c:v>Barrow</c:v>
                </c:pt>
                <c:pt idx="6">
                  <c:v>Barrow</c:v>
                </c:pt>
                <c:pt idx="7">
                  <c:v>Barrow</c:v>
                </c:pt>
                <c:pt idx="8">
                  <c:v>Bering Sea</c:v>
                </c:pt>
                <c:pt idx="9">
                  <c:v>Bering Sea</c:v>
                </c:pt>
                <c:pt idx="10">
                  <c:v>Bering Sea</c:v>
                </c:pt>
              </c:strCache>
            </c:strRef>
          </c:cat>
          <c:val>
            <c:numRef>
              <c:f>PCBs!$K$34:$U$34</c:f>
              <c:numCache>
                <c:formatCode>General</c:formatCode>
                <c:ptCount val="11"/>
                <c:pt idx="5">
                  <c:v>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1E-4AED-9EEE-011DEF4CB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458688"/>
        <c:axId val="123460224"/>
      </c:barChart>
      <c:catAx>
        <c:axId val="12345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60224"/>
        <c:crosses val="autoZero"/>
        <c:auto val="1"/>
        <c:lblAlgn val="ctr"/>
        <c:lblOffset val="100"/>
        <c:noMultiLvlLbl val="0"/>
      </c:catAx>
      <c:valAx>
        <c:axId val="123460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[PCB] (ppb ww)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5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69625178431639"/>
          <c:y val="4.7446760017486218E-2"/>
          <c:w val="0.27081790762996727"/>
          <c:h val="0.21705124165391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40808851992357"/>
          <c:y val="0.11188536953242835"/>
          <c:w val="0.79549099578042448"/>
          <c:h val="0.68541897540585206"/>
        </c:manualLayout>
      </c:layout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Sheet4!$J$100:$K$100</c:f>
              <c:numCache>
                <c:formatCode>General</c:formatCode>
                <c:ptCount val="2"/>
                <c:pt idx="0">
                  <c:v>0.56000000000000005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CB-42B1-B234-92B40E5E5029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Sheet4!$J$101:$K$101</c:f>
              <c:numCache>
                <c:formatCode>General</c:formatCode>
                <c:ptCount val="2"/>
                <c:pt idx="0">
                  <c:v>0.71</c:v>
                </c:pt>
                <c:pt idx="1">
                  <c:v>1.925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CB-42B1-B234-92B40E5E5029}"/>
            </c:ext>
          </c:extLst>
        </c:ser>
        <c:ser>
          <c:idx val="2"/>
          <c:order val="2"/>
          <c:spPr>
            <a:solidFill>
              <a:srgbClr val="66FF66"/>
            </a:solidFill>
            <a:ln>
              <a:noFill/>
            </a:ln>
            <a:effectLst/>
          </c:spPr>
          <c:invertIfNegative val="0"/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Sheet4!$J$102:$L$102</c:f>
              <c:numCache>
                <c:formatCode>General</c:formatCode>
                <c:ptCount val="2"/>
                <c:pt idx="0">
                  <c:v>6.83</c:v>
                </c:pt>
                <c:pt idx="1">
                  <c:v>3.9149999999999991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CB-42B1-B234-92B40E5E5029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Sheet4!$J$103:$L$103</c:f>
              <c:numCache>
                <c:formatCode>General</c:formatCode>
                <c:ptCount val="2"/>
                <c:pt idx="0">
                  <c:v>15.1</c:v>
                </c:pt>
                <c:pt idx="1">
                  <c:v>8.5100000000000016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CB-42B1-B234-92B40E5E5029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Sheet4!$J$99:$K$99</c:f>
              <c:strCache>
                <c:ptCount val="2"/>
                <c:pt idx="0">
                  <c:v>Liver PWS</c:v>
                </c:pt>
                <c:pt idx="1">
                  <c:v>Liver Kodiak</c:v>
                </c:pt>
              </c:strCache>
            </c:strRef>
          </c:cat>
          <c:val>
            <c:numRef>
              <c:f>Sheet4!$J$104:$K$104</c:f>
              <c:numCache>
                <c:formatCode>General</c:formatCode>
                <c:ptCount val="2"/>
                <c:pt idx="0">
                  <c:v>82.8</c:v>
                </c:pt>
                <c:pt idx="1">
                  <c:v>62.7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CB-42B1-B234-92B40E5E50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23494784"/>
        <c:axId val="123496320"/>
      </c:barChart>
      <c:catAx>
        <c:axId val="12349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96320"/>
        <c:crosses val="autoZero"/>
        <c:auto val="1"/>
        <c:lblAlgn val="ctr"/>
        <c:lblOffset val="100"/>
        <c:noMultiLvlLbl val="0"/>
      </c:catAx>
      <c:valAx>
        <c:axId val="12349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ppm</a:t>
                </a:r>
                <a:r>
                  <a:rPr lang="en-US" sz="1600" baseline="0"/>
                  <a:t> ww</a:t>
                </a:r>
                <a:endParaRPr lang="en-US" sz="16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94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8F2C6-ADD3-409F-AE2F-EEEDB1771E90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6C73-271C-444E-8E7A-77DEA6BC6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5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Male seem to generally</a:t>
            </a:r>
            <a:r>
              <a:rPr lang="en-US" baseline="0" dirty="0"/>
              <a:t> accumulate more chemicals but variation due to age and location in </a:t>
            </a:r>
            <a:r>
              <a:rPr lang="en-US" baseline="0" dirty="0" err="1"/>
              <a:t>inknown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Hoguet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 2013</a:t>
            </a:r>
            <a:r>
              <a:rPr lang="en-US" dirty="0"/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Krahn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 1999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D6C73-271C-444E-8E7A-77DEA6BC61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43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0B97441-B3DC-46B5-8269-0045A7FABFC8}" type="slidenum"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38609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2EE8FE1-2298-47C1-91A9-CD761F89A269}" type="slidenum">
              <a:rPr lang="en-US" altLang="en-US" sz="120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22</a:t>
            </a:fld>
            <a:endParaRPr lang="en-US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50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Overview of Contaminant Levels in Alaskan Populations </a:t>
            </a:r>
            <a:br>
              <a:rPr lang="en-US" dirty="0"/>
            </a:br>
            <a:r>
              <a:rPr lang="en-US" dirty="0"/>
              <a:t>and Marine Mammals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Human Health Criteria Workgroup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8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4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15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CE0D81-BB8D-4ECC-B5AA-D9E2C9DA50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54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9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1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76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2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06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3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5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0929-AE41-4738-92EC-A5252334A0DB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95576-1742-46AC-8706-8EB963EC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46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3622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FF00"/>
                </a:solidFill>
              </a:rPr>
              <a:t>Contaminant Levels in Alaskan Populations and Marine Mammals </a:t>
            </a:r>
          </a:p>
        </p:txBody>
      </p:sp>
    </p:spTree>
    <p:extLst>
      <p:ext uri="{BB962C8B-B14F-4D97-AF65-F5344CB8AC3E}">
        <p14:creationId xmlns:p14="http://schemas.microsoft.com/office/powerpoint/2010/main" val="3902957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6D27B06-521F-498D-A34D-20C122749A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929855"/>
              </p:ext>
            </p:extLst>
          </p:nvPr>
        </p:nvGraphicFramePr>
        <p:xfrm>
          <a:off x="231648" y="1906708"/>
          <a:ext cx="8686800" cy="431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-4916" y="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Concentrations Variations with Species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74" y="916891"/>
            <a:ext cx="91194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FFFF00"/>
                </a:solidFill>
              </a:rPr>
              <a:t>Median PCB Levels in MM from Various Locations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74" y="6553200"/>
            <a:ext cx="8908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/>
              <a:t>Krahn</a:t>
            </a:r>
            <a:r>
              <a:rPr lang="en-US" sz="1400" i="1" dirty="0"/>
              <a:t> et al. 1999, Hoekstra et al. 2003, </a:t>
            </a:r>
            <a:r>
              <a:rPr lang="en-US" sz="1400" i="1" dirty="0" err="1"/>
              <a:t>o'Hara</a:t>
            </a:r>
            <a:r>
              <a:rPr lang="en-US" sz="1400" i="1" dirty="0"/>
              <a:t> et al. 1999, </a:t>
            </a:r>
            <a:r>
              <a:rPr lang="en-US" sz="1400" i="1" dirty="0" err="1"/>
              <a:t>Seagars</a:t>
            </a:r>
            <a:r>
              <a:rPr lang="en-US" sz="1400" i="1" dirty="0"/>
              <a:t> et al. 2000, </a:t>
            </a:r>
            <a:r>
              <a:rPr lang="en-US" sz="1400" i="1" dirty="0" err="1"/>
              <a:t>Struntz</a:t>
            </a:r>
            <a:r>
              <a:rPr lang="en-US" sz="1400" i="1" dirty="0"/>
              <a:t> t al. 2000, </a:t>
            </a:r>
            <a:r>
              <a:rPr lang="en-US" sz="1400" i="1" dirty="0" err="1"/>
              <a:t>Kuckllick</a:t>
            </a:r>
            <a:r>
              <a:rPr lang="en-US" sz="1400" i="1" dirty="0"/>
              <a:t> et al. 2002</a:t>
            </a:r>
            <a:endParaRPr lang="en-US" sz="1400" i="1" dirty="0">
              <a:solidFill>
                <a:srgbClr val="000000"/>
              </a:solidFill>
            </a:endParaRPr>
          </a:p>
          <a:p>
            <a:endParaRPr lang="en-US" sz="1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658368" y="6095226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N=10,10, 11, 8, 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33600" y="6109513"/>
            <a:ext cx="1478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N=14, 12, 25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27684" y="6104565"/>
            <a:ext cx="1478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N= 6, 14, 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94608" y="6117867"/>
            <a:ext cx="1478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N= 5, 3, 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73405" y="6102370"/>
            <a:ext cx="1478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N= 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76800" y="3789897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FF00"/>
                </a:solidFill>
              </a:rPr>
              <a:t>FDA’s Tolerance Level in Fish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295400" y="4114985"/>
            <a:ext cx="7239000" cy="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51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EXPOSURE TO CONTAMINANTS</a:t>
            </a:r>
          </a:p>
        </p:txBody>
      </p:sp>
    </p:spTree>
    <p:extLst>
      <p:ext uri="{BB962C8B-B14F-4D97-AF65-F5344CB8AC3E}">
        <p14:creationId xmlns:p14="http://schemas.microsoft.com/office/powerpoint/2010/main" val="960394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Exposure of Arctic Populations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Arctic populations generally show higher levels of persistent contaminants than people from lower latitudes</a:t>
            </a:r>
          </a:p>
          <a:p>
            <a:pPr lvl="1"/>
            <a:r>
              <a:rPr lang="en-US" dirty="0"/>
              <a:t>Contribution of their subsistence diet</a:t>
            </a:r>
          </a:p>
          <a:p>
            <a:pPr lvl="1"/>
            <a:r>
              <a:rPr lang="en-US" dirty="0"/>
              <a:t>Levels vary with age, sex, location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91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4" r="1943"/>
          <a:stretch/>
        </p:blipFill>
        <p:spPr bwMode="auto">
          <a:xfrm>
            <a:off x="152399" y="1981201"/>
            <a:ext cx="4046616" cy="2907568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/>
              <a:t>Subsistence in Alaska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990600"/>
            <a:ext cx="8532043" cy="381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/>
              <a:t>From Alaska Department of Fish and game, Division of Subsistence. 2014. Subsistence in Alaska: A Year 2012 Update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1" y="2955919"/>
            <a:ext cx="5319712" cy="3758038"/>
          </a:xfrm>
          <a:prstGeom prst="rect">
            <a:avLst/>
          </a:prstGeom>
          <a:noFill/>
          <a:ln w="38100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457200" y="2397938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22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Autofit/>
          </a:bodyPr>
          <a:lstStyle/>
          <a:p>
            <a:r>
              <a:rPr lang="en-US" sz="3600" dirty="0"/>
              <a:t>Mean Pesticide Levels by Age </a:t>
            </a:r>
            <a:br>
              <a:rPr lang="en-US" sz="3600" dirty="0"/>
            </a:br>
            <a:r>
              <a:rPr lang="en-US" sz="3600" dirty="0"/>
              <a:t>in 5 Aleutian and Pribilof Villages, AK 1999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10200" y="2507980"/>
            <a:ext cx="3657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NHANES 1999-2000, Geo Mean (ppb)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63562"/>
              </p:ext>
            </p:extLst>
          </p:nvPr>
        </p:nvGraphicFramePr>
        <p:xfrm>
          <a:off x="5486400" y="2868287"/>
          <a:ext cx="3422906" cy="360752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65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87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12-19 </a:t>
                      </a:r>
                      <a:r>
                        <a:rPr lang="en-US" sz="1600" dirty="0" err="1"/>
                        <a:t>y.o</a:t>
                      </a:r>
                      <a:r>
                        <a:rPr lang="en-US" sz="16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&gt;20 </a:t>
                      </a:r>
                      <a:r>
                        <a:rPr lang="en-US" sz="1600" dirty="0" err="1"/>
                        <a:t>y.o</a:t>
                      </a:r>
                      <a:r>
                        <a:rPr lang="en-US" sz="16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ẞ-HCH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en-US" sz="1600" dirty="0"/>
                        <a:t>Heptachlor Epoxide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lang="en-US" sz="1600" dirty="0" err="1"/>
                        <a:t>Oxychlordane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  <a:p>
                      <a:r>
                        <a:rPr lang="en-US" sz="1050" dirty="0"/>
                        <a:t>(12.9 in 01-02)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7030A0"/>
                          </a:solidFill>
                        </a:rPr>
                        <a:t>t-</a:t>
                      </a:r>
                      <a:r>
                        <a:rPr lang="en-US" sz="1600" dirty="0" err="1">
                          <a:solidFill>
                            <a:srgbClr val="7030A0"/>
                          </a:solidFill>
                        </a:rPr>
                        <a:t>Nonachlor</a:t>
                      </a:r>
                      <a:endParaRPr lang="en-US" sz="1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7030A0"/>
                          </a:solidFill>
                        </a:rPr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7030A0"/>
                          </a:solidFill>
                        </a:rPr>
                        <a:t>20.8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r>
                        <a:rPr lang="en-US" sz="1600" dirty="0" err="1">
                          <a:solidFill>
                            <a:srgbClr val="FF0000"/>
                          </a:solidFill>
                        </a:rPr>
                        <a:t>p,p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’-DDE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r>
                        <a:rPr lang="en-US" sz="1600" dirty="0" err="1"/>
                        <a:t>Dieldrin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p,p</a:t>
                      </a:r>
                      <a:r>
                        <a:rPr lang="en-US" sz="1600" dirty="0"/>
                        <a:t>’-DDT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872">
                <a:tc>
                  <a:txBody>
                    <a:bodyPr/>
                    <a:lstStyle/>
                    <a:p>
                      <a:r>
                        <a:rPr lang="en-US" sz="1600" dirty="0" err="1"/>
                        <a:t>Mirex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231648" y="2877312"/>
            <a:ext cx="5073650" cy="3581400"/>
            <a:chOff x="231648" y="2392680"/>
            <a:chExt cx="5073650" cy="3581400"/>
          </a:xfrm>
        </p:grpSpPr>
        <p:grpSp>
          <p:nvGrpSpPr>
            <p:cNvPr id="19" name="Group 18"/>
            <p:cNvGrpSpPr/>
            <p:nvPr/>
          </p:nvGrpSpPr>
          <p:grpSpPr>
            <a:xfrm>
              <a:off x="231648" y="2392680"/>
              <a:ext cx="5073650" cy="3581400"/>
              <a:chOff x="231648" y="2392680"/>
              <a:chExt cx="5073650" cy="3581400"/>
            </a:xfrm>
          </p:grpSpPr>
          <p:pic>
            <p:nvPicPr>
              <p:cNvPr id="1126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1648" y="2392680"/>
                <a:ext cx="5073650" cy="3581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6" name="Straight Connector 5"/>
              <p:cNvCxnSpPr/>
              <p:nvPr/>
            </p:nvCxnSpPr>
            <p:spPr>
              <a:xfrm>
                <a:off x="685800" y="4953000"/>
                <a:ext cx="9144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/>
              <p:cNvSpPr/>
              <p:nvPr/>
            </p:nvSpPr>
            <p:spPr>
              <a:xfrm>
                <a:off x="4468368" y="2731008"/>
                <a:ext cx="76200" cy="28194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392424" y="3456432"/>
                <a:ext cx="76200" cy="20955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322576" y="4943856"/>
                <a:ext cx="62484" cy="594360"/>
              </a:xfrm>
              <a:prstGeom prst="rect">
                <a:avLst/>
              </a:prstGeom>
              <a:solidFill>
                <a:srgbClr val="FF0000"/>
              </a:solidFill>
              <a:ln w="508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255776" y="5250180"/>
                <a:ext cx="62484" cy="297180"/>
              </a:xfrm>
              <a:prstGeom prst="rect">
                <a:avLst/>
              </a:prstGeom>
              <a:solidFill>
                <a:srgbClr val="FF0000"/>
              </a:solidFill>
              <a:ln w="508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990600" y="3657600"/>
                <a:ext cx="76200" cy="76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1761744" y="5398770"/>
                <a:ext cx="3224784" cy="0"/>
              </a:xfrm>
              <a:prstGeom prst="line">
                <a:avLst/>
              </a:prstGeom>
              <a:ln w="381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Rectangle 19"/>
              <p:cNvSpPr/>
              <p:nvPr/>
            </p:nvSpPr>
            <p:spPr>
              <a:xfrm>
                <a:off x="996696" y="3517392"/>
                <a:ext cx="76200" cy="762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352544" y="3459480"/>
                <a:ext cx="76200" cy="209550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279648" y="3980688"/>
                <a:ext cx="76200" cy="1589532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>
                <a:off x="1783080" y="4114800"/>
                <a:ext cx="32004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196084" y="5038344"/>
                <a:ext cx="76200" cy="509016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Straight Connector 25"/>
            <p:cNvCxnSpPr/>
            <p:nvPr/>
          </p:nvCxnSpPr>
          <p:spPr>
            <a:xfrm>
              <a:off x="676656" y="5573268"/>
              <a:ext cx="430072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499872" y="1676400"/>
            <a:ext cx="7705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Most pesticides were not detected in NHANES subjects</a:t>
            </a:r>
          </a:p>
          <a:p>
            <a:pPr marL="630238" lvl="1" indent="-173038">
              <a:buFont typeface="Calibri" panose="020F0502020204030204" pitchFamily="34" charset="0"/>
              <a:buChar char="-"/>
            </a:pPr>
            <a:r>
              <a:rPr lang="en-US" sz="2000" dirty="0"/>
              <a:t>Sample size ~ 600-700 for each age category</a:t>
            </a: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-27432" y="990600"/>
            <a:ext cx="9143999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 dirty="0"/>
              <a:t>Comparison with NHANES (‘99-’00)</a:t>
            </a:r>
          </a:p>
        </p:txBody>
      </p:sp>
    </p:spTree>
    <p:extLst>
      <p:ext uri="{BB962C8B-B14F-4D97-AF65-F5344CB8AC3E}">
        <p14:creationId xmlns:p14="http://schemas.microsoft.com/office/powerpoint/2010/main" val="4250193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r>
              <a:rPr lang="en-US" altLang="en-US" sz="4000" u="sng" dirty="0"/>
              <a:t>Blood</a:t>
            </a:r>
            <a:r>
              <a:rPr lang="en-US" altLang="en-US" sz="4000" dirty="0"/>
              <a:t> Mercury in Alaska Native women* vs. NHANES III</a:t>
            </a:r>
          </a:p>
        </p:txBody>
      </p:sp>
      <p:graphicFrame>
        <p:nvGraphicFramePr>
          <p:cNvPr id="1945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168190"/>
              </p:ext>
            </p:extLst>
          </p:nvPr>
        </p:nvGraphicFramePr>
        <p:xfrm>
          <a:off x="973931" y="1272151"/>
          <a:ext cx="7196138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Chart" r:id="rId4" imgW="7096049" imgH="5334000" progId="Excel.Chart.8">
                  <p:embed/>
                </p:oleObj>
              </mc:Choice>
              <mc:Fallback>
                <p:oleObj name="Chart" r:id="rId4" imgW="7096049" imgH="5334000" progId="Excel.Chart.8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931" y="1272151"/>
                        <a:ext cx="7196138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2895600" y="6433626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/>
              <a:t>n = 205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5943600" y="6465786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/>
              <a:t>n = 1928</a:t>
            </a:r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3962400" y="2286000"/>
            <a:ext cx="1828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b">
            <a:spAutoFit/>
          </a:bodyPr>
          <a:lstStyle>
            <a:lvl1pPr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</a:rPr>
              <a:t>*</a:t>
            </a:r>
            <a:r>
              <a:rPr lang="en-US" altLang="en-US" sz="2000" dirty="0" err="1">
                <a:solidFill>
                  <a:schemeClr val="bg1"/>
                </a:solidFill>
              </a:rPr>
              <a:t>Berner</a:t>
            </a:r>
            <a:r>
              <a:rPr lang="en-US" altLang="en-US" sz="2000" dirty="0">
                <a:solidFill>
                  <a:schemeClr val="bg1"/>
                </a:solidFill>
              </a:rPr>
              <a:t> 2005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62600" y="4375202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Today about 0.7ppb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6477000" y="4800600"/>
            <a:ext cx="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600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dirty="0"/>
              <a:t>Hair Mercury Levels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713846"/>
              </p:ext>
            </p:extLst>
          </p:nvPr>
        </p:nvGraphicFramePr>
        <p:xfrm>
          <a:off x="2169589" y="1371600"/>
          <a:ext cx="480482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-27432" y="609600"/>
            <a:ext cx="9143999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i="1" dirty="0"/>
              <a:t>Subsistence v non-subsistence diet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6530155"/>
            <a:ext cx="12234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20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en-US" sz="1200" i="1" dirty="0"/>
              <a:t>Rothschild, 2002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7938" y="5105400"/>
            <a:ext cx="7924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Mean hair mercury level in subsistence food users is 7.6-fold the level of their non-subsistence counterpart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1.45 ppm (Range:0.32-4.00 ppm) v 0.19 ppm (Range: 0.03 to 0.43 ppm)</a:t>
            </a:r>
          </a:p>
        </p:txBody>
      </p:sp>
    </p:spTree>
    <p:extLst>
      <p:ext uri="{BB962C8B-B14F-4D97-AF65-F5344CB8AC3E}">
        <p14:creationId xmlns:p14="http://schemas.microsoft.com/office/powerpoint/2010/main" val="3468262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dirty="0"/>
              <a:t>Aleutian/Pribilof WCBA and AMAP maternal plasma, 1994-1996</a:t>
            </a:r>
            <a:endParaRPr lang="en-US" altLang="en-US" dirty="0"/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685800" y="1006475"/>
          <a:ext cx="7848600" cy="599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Chart" r:id="rId3" imgW="7782154" imgH="5286756" progId="MSGraph.Chart.8">
                  <p:embed followColorScheme="full"/>
                </p:oleObj>
              </mc:Choice>
              <mc:Fallback>
                <p:oleObj name="Chart" r:id="rId3" imgW="7782154" imgH="5286756" progId="MSGraph.Chart.8">
                  <p:embed followColorScheme="full"/>
                  <p:pic>
                    <p:nvPicPr>
                      <p:cNvPr id="225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006475"/>
                        <a:ext cx="7848600" cy="599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6753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8840"/>
            <a:ext cx="91440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Median PCB Levels by Age and Sex</a:t>
            </a:r>
          </a:p>
        </p:txBody>
      </p:sp>
      <p:graphicFrame>
        <p:nvGraphicFramePr>
          <p:cNvPr id="21507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09218492"/>
              </p:ext>
            </p:extLst>
          </p:nvPr>
        </p:nvGraphicFramePr>
        <p:xfrm>
          <a:off x="1143000" y="1143000"/>
          <a:ext cx="6839838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Chart" r:id="rId3" imgW="7781799" imgH="5238664" progId="MSGraph.Chart.8">
                  <p:embed followColorScheme="full"/>
                </p:oleObj>
              </mc:Choice>
              <mc:Fallback>
                <p:oleObj name="Chart" r:id="rId3" imgW="7781799" imgH="5238664" progId="MSGraph.Chart.8">
                  <p:embed followColorScheme="full"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43000"/>
                        <a:ext cx="6839838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3704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Infant Exposure Through Breastmilk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1430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Infants can be a significantly exposed to POPs through breast milk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2209800"/>
            <a:ext cx="68770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775" y="6494621"/>
            <a:ext cx="2133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Hooper et al. 2007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3474" y="5334000"/>
            <a:ext cx="69437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BDE-47 (A) and PCB-153 (B) levels in breast milk collected 6–24 weeks after birth.</a:t>
            </a:r>
          </a:p>
        </p:txBody>
      </p:sp>
    </p:spTree>
    <p:extLst>
      <p:ext uri="{BB962C8B-B14F-4D97-AF65-F5344CB8AC3E}">
        <p14:creationId xmlns:p14="http://schemas.microsoft.com/office/powerpoint/2010/main" val="3275613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/>
              <a:t>Talking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Which chemicals should we consider for RSC or at all?</a:t>
            </a:r>
          </a:p>
          <a:p>
            <a:pPr lvl="1"/>
            <a:r>
              <a:rPr lang="en-US" dirty="0"/>
              <a:t>See white paper distributed by Brock</a:t>
            </a:r>
          </a:p>
          <a:p>
            <a:pPr lvl="1"/>
            <a:r>
              <a:rPr lang="en-US" dirty="0"/>
              <a:t>Which chemicals are relevant to Alaska?</a:t>
            </a:r>
          </a:p>
          <a:p>
            <a:pPr lvl="2"/>
            <a:r>
              <a:rPr lang="en-US" dirty="0"/>
              <a:t>E.g. In the U.S. all uses of </a:t>
            </a:r>
            <a:r>
              <a:rPr lang="en-US" dirty="0" err="1"/>
              <a:t>toxaphene</a:t>
            </a:r>
            <a:r>
              <a:rPr lang="en-US" dirty="0"/>
              <a:t> were banned in 1990</a:t>
            </a:r>
          </a:p>
          <a:p>
            <a:pPr lvl="1"/>
            <a:r>
              <a:rPr lang="en-US" dirty="0"/>
              <a:t>Which ones do not have an </a:t>
            </a:r>
            <a:r>
              <a:rPr lang="en-US" dirty="0" err="1"/>
              <a:t>RfD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E.g. p-DDE has an oral cancer slope factor but no </a:t>
            </a:r>
            <a:r>
              <a:rPr lang="en-US" dirty="0" err="1"/>
              <a:t>RfD</a:t>
            </a:r>
            <a:endParaRPr lang="en-US" dirty="0"/>
          </a:p>
          <a:p>
            <a:pPr lvl="2"/>
            <a:r>
              <a:rPr lang="en-US" dirty="0"/>
              <a:t>PCBs have a CSF but </a:t>
            </a:r>
            <a:r>
              <a:rPr lang="en-US" u="sng" dirty="0"/>
              <a:t>only</a:t>
            </a:r>
            <a:r>
              <a:rPr lang="en-US" dirty="0"/>
              <a:t> some </a:t>
            </a:r>
            <a:r>
              <a:rPr lang="en-US" dirty="0" err="1"/>
              <a:t>Aroclor</a:t>
            </a:r>
            <a:r>
              <a:rPr lang="en-US" dirty="0"/>
              <a:t> mixtures have an </a:t>
            </a:r>
            <a:r>
              <a:rPr lang="en-US" dirty="0" err="1"/>
              <a:t>RfD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Contaminants’ levels can be elevated in MM tissues</a:t>
            </a:r>
          </a:p>
          <a:p>
            <a:pPr lvl="1"/>
            <a:r>
              <a:rPr lang="en-US" dirty="0"/>
              <a:t>What species/tissues are the most consumed?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Alaska populations consuming marine mammals can show elevated body burdens of contaminants</a:t>
            </a:r>
          </a:p>
          <a:p>
            <a:pPr lvl="1">
              <a:buFont typeface="Wingdings" panose="05000000000000000000" pitchFamily="2" charset="2"/>
              <a:buChar char="Ä"/>
            </a:pPr>
            <a:r>
              <a:rPr lang="en-US" dirty="0">
                <a:sym typeface="Wingdings" panose="05000000000000000000" pitchFamily="2" charset="2"/>
              </a:rPr>
              <a:t> They may be exposed to levels considered “unsafe”</a:t>
            </a:r>
          </a:p>
          <a:p>
            <a:pPr lvl="1">
              <a:buFont typeface="Wingdings" panose="05000000000000000000" pitchFamily="2" charset="2"/>
              <a:buChar char="Ä"/>
            </a:pPr>
            <a:r>
              <a:rPr lang="en-US" b="1" dirty="0">
                <a:solidFill>
                  <a:srgbClr val="00FFFF"/>
                </a:solidFill>
              </a:rPr>
              <a:t> How does the concept of RSC apply to these populations?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b="1" dirty="0">
              <a:solidFill>
                <a:srgbClr val="00FF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459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DIETARY INTAKE</a:t>
            </a:r>
            <a:br>
              <a:rPr lang="en-US" sz="5400" b="1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(PCBs and Mercury)</a:t>
            </a:r>
          </a:p>
        </p:txBody>
      </p:sp>
    </p:spTree>
    <p:extLst>
      <p:ext uri="{BB962C8B-B14F-4D97-AF65-F5344CB8AC3E}">
        <p14:creationId xmlns:p14="http://schemas.microsoft.com/office/powerpoint/2010/main" val="2202318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6"/>
            <a:ext cx="9144000" cy="1045844"/>
          </a:xfrm>
        </p:spPr>
        <p:txBody>
          <a:bodyPr>
            <a:normAutofit fontScale="90000"/>
          </a:bodyPr>
          <a:lstStyle/>
          <a:p>
            <a:r>
              <a:rPr lang="en-US" dirty="0"/>
              <a:t>Estimated Daily Dietary Intake </a:t>
            </a:r>
            <a:br>
              <a:rPr lang="en-US" dirty="0"/>
            </a:br>
            <a:r>
              <a:rPr lang="en-US" dirty="0"/>
              <a:t>of PCBs in the US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379701"/>
          <a:ext cx="7772400" cy="46863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176271">
                  <a:extLst>
                    <a:ext uri="{9D8B030D-6E8A-4147-A177-3AD203B41FA5}">
                      <a16:colId xmlns:a16="http://schemas.microsoft.com/office/drawing/2014/main" val="189841543"/>
                    </a:ext>
                  </a:extLst>
                </a:gridCol>
                <a:gridCol w="2020825">
                  <a:extLst>
                    <a:ext uri="{9D8B030D-6E8A-4147-A177-3AD203B41FA5}">
                      <a16:colId xmlns:a16="http://schemas.microsoft.com/office/drawing/2014/main" val="1614217166"/>
                    </a:ext>
                  </a:extLst>
                </a:gridCol>
                <a:gridCol w="1865376">
                  <a:extLst>
                    <a:ext uri="{9D8B030D-6E8A-4147-A177-3AD203B41FA5}">
                      <a16:colId xmlns:a16="http://schemas.microsoft.com/office/drawing/2014/main" val="3642295915"/>
                    </a:ext>
                  </a:extLst>
                </a:gridCol>
                <a:gridCol w="1709928">
                  <a:extLst>
                    <a:ext uri="{9D8B030D-6E8A-4147-A177-3AD203B41FA5}">
                      <a16:colId xmlns:a16="http://schemas.microsoft.com/office/drawing/2014/main" val="3144828388"/>
                    </a:ext>
                  </a:extLst>
                </a:gridCol>
              </a:tblGrid>
              <a:tr h="468630">
                <a:tc rowSpan="2">
                  <a:txBody>
                    <a:bodyPr/>
                    <a:lstStyle/>
                    <a:p>
                      <a:r>
                        <a:rPr lang="en-US" sz="2200" b="1" dirty="0"/>
                        <a:t>Year</a:t>
                      </a:r>
                    </a:p>
                  </a:txBody>
                  <a:tcPr marL="66675" marR="66675" marT="66675" marB="66675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Dietary intake (µg/kg body weight per day)</a:t>
                      </a:r>
                    </a:p>
                  </a:txBody>
                  <a:tcPr marL="66675" marR="66675" marT="66675" marB="66675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616892"/>
                  </a:ext>
                </a:extLst>
              </a:tr>
              <a:tr h="4686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Adult</a:t>
                      </a:r>
                    </a:p>
                  </a:txBody>
                  <a:tcPr marL="66675" marR="66675" marT="66675" marB="66675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Toddler</a:t>
                      </a:r>
                    </a:p>
                  </a:txBody>
                  <a:tcPr marL="66675" marR="66675" marT="66675" marB="66675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Infants</a:t>
                      </a:r>
                    </a:p>
                  </a:txBody>
                  <a:tcPr marL="66675" marR="66675" marT="66675" marB="66675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764744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1986–1991</a:t>
                      </a:r>
                    </a:p>
                  </a:txBody>
                  <a:tcPr marL="66675" marR="66675" marT="66675" marB="66675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&lt;0.001</a:t>
                      </a:r>
                    </a:p>
                  </a:txBody>
                  <a:tcPr marL="66675" marR="66675" marT="66675" marB="66675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0.002</a:t>
                      </a:r>
                    </a:p>
                  </a:txBody>
                  <a:tcPr marL="66675" marR="66675" marT="66675" marB="66675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&lt;0.001</a:t>
                      </a:r>
                    </a:p>
                  </a:txBody>
                  <a:tcPr marL="66675" marR="66675" marT="66675" marB="66675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1572646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1982–1984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0.0005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0.0008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0.0012</a:t>
                      </a: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281796728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1981–1982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0.003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ND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ND</a:t>
                      </a: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719945077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1980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0.008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ND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ND</a:t>
                      </a: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530095454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1979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0.014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ND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ND</a:t>
                      </a: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4187086406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1978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0.027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0.099</a:t>
                      </a: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0.011</a:t>
                      </a: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4210553601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/>
                        <a:t>1977</a:t>
                      </a:r>
                    </a:p>
                  </a:txBody>
                  <a:tcPr marL="66675" marR="66675" marT="66675" marB="66675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0.016</a:t>
                      </a:r>
                    </a:p>
                  </a:txBody>
                  <a:tcPr marL="66675" marR="66675" marT="66675" marB="66675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0.030</a:t>
                      </a:r>
                    </a:p>
                  </a:txBody>
                  <a:tcPr marL="66675" marR="66675" marT="66675" marB="66675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/>
                        <a:t>0.025</a:t>
                      </a:r>
                    </a:p>
                  </a:txBody>
                  <a:tcPr marL="66675" marR="66675" marT="66675" marB="66675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602831"/>
                  </a:ext>
                </a:extLst>
              </a:tr>
              <a:tr h="468630">
                <a:tc>
                  <a:txBody>
                    <a:bodyPr/>
                    <a:lstStyle/>
                    <a:p>
                      <a:r>
                        <a:rPr lang="en-US" sz="2200" dirty="0"/>
                        <a:t>1976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Trace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ND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Trace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006329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6189344"/>
          <a:ext cx="9144000" cy="2691194"/>
        </p:xfrm>
        <a:graphic>
          <a:graphicData uri="http://schemas.openxmlformats.org/drawingml/2006/table">
            <a:tbl>
              <a:tblPr/>
              <a:tblGrid>
                <a:gridCol w="548641">
                  <a:extLst>
                    <a:ext uri="{9D8B030D-6E8A-4147-A177-3AD203B41FA5}">
                      <a16:colId xmlns:a16="http://schemas.microsoft.com/office/drawing/2014/main" val="3256610433"/>
                    </a:ext>
                  </a:extLst>
                </a:gridCol>
                <a:gridCol w="8595359">
                  <a:extLst>
                    <a:ext uri="{9D8B030D-6E8A-4147-A177-3AD203B41FA5}">
                      <a16:colId xmlns:a16="http://schemas.microsoft.com/office/drawing/2014/main" val="3467048905"/>
                    </a:ext>
                  </a:extLst>
                </a:gridCol>
              </a:tblGrid>
              <a:tr h="2691194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sz="1100" dirty="0"/>
                        <a:t>ATSDR (2000). Estimated intakes are based on an average "total diet" composition (which varies slightly) and not on individual food items. Average body weights are assumed to be 9 kg for infants, 13 kg for toddlers, and 70 kg for adults. Accordingly, the average dietary intake for 1982–1984 would be 0.0108 </a:t>
                      </a:r>
                      <a:r>
                        <a:rPr lang="en-US" sz="1100" dirty="0" err="1"/>
                        <a:t>μg</a:t>
                      </a:r>
                      <a:r>
                        <a:rPr lang="en-US" sz="1100" dirty="0"/>
                        <a:t>, 0.0104 </a:t>
                      </a:r>
                      <a:r>
                        <a:rPr lang="en-US" sz="1100" dirty="0" err="1"/>
                        <a:t>μg</a:t>
                      </a:r>
                      <a:r>
                        <a:rPr lang="en-US" sz="1100" dirty="0"/>
                        <a:t>, and 0.035 </a:t>
                      </a:r>
                      <a:r>
                        <a:rPr lang="en-US" sz="1100" dirty="0" err="1"/>
                        <a:t>μg</a:t>
                      </a:r>
                      <a:r>
                        <a:rPr lang="en-US" sz="1100" dirty="0"/>
                        <a:t> for the infant, toddler, and adult, respectively.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645529"/>
                  </a:ext>
                </a:extLst>
              </a:tr>
            </a:tbl>
          </a:graphicData>
        </a:graphic>
      </p:graphicFrame>
      <p:sp>
        <p:nvSpPr>
          <p:cNvPr id="3" name="Rectangle: Rounded Corners 2"/>
          <p:cNvSpPr/>
          <p:nvPr/>
        </p:nvSpPr>
        <p:spPr>
          <a:xfrm>
            <a:off x="612060" y="2362200"/>
            <a:ext cx="7772400" cy="4572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167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497"/>
            <a:ext cx="9144000" cy="961104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/>
              <a:t>Safe PCB Health Criteria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43043"/>
              </p:ext>
            </p:extLst>
          </p:nvPr>
        </p:nvGraphicFramePr>
        <p:xfrm>
          <a:off x="381000" y="1143001"/>
          <a:ext cx="8382000" cy="5437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4252849493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187474687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669978391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0208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2200" dirty="0"/>
                        <a:t>FDA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0.2-3.0 ppm (all foods)</a:t>
                      </a:r>
                    </a:p>
                    <a:p>
                      <a:r>
                        <a:rPr lang="en-US" sz="2200" dirty="0"/>
                        <a:t>2.0 ppm (fish)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Tolerance</a:t>
                      </a:r>
                      <a:r>
                        <a:rPr lang="en-US" sz="2200" baseline="0" dirty="0"/>
                        <a:t> Level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438767"/>
                  </a:ext>
                </a:extLst>
              </a:tr>
              <a:tr h="792479">
                <a:tc>
                  <a:txBody>
                    <a:bodyPr/>
                    <a:lstStyle/>
                    <a:p>
                      <a:r>
                        <a:rPr lang="en-US" sz="2200" dirty="0"/>
                        <a:t>WHO FAO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6.0 µg/kg per day</a:t>
                      </a:r>
                    </a:p>
                    <a:p>
                      <a:pPr marL="342900" indent="-342900">
                        <a:buFont typeface="Symbol" panose="05050102010706020507" pitchFamily="18" charset="2"/>
                        <a:buChar char="Þ"/>
                      </a:pPr>
                      <a:r>
                        <a:rPr lang="en-US" sz="2200" dirty="0"/>
                        <a:t>12.8 mg/month/person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Allowable daily intake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504695"/>
                  </a:ext>
                </a:extLst>
              </a:tr>
              <a:tr h="1432560">
                <a:tc>
                  <a:txBody>
                    <a:bodyPr/>
                    <a:lstStyle/>
                    <a:p>
                      <a:r>
                        <a:rPr lang="en-US" sz="2200" dirty="0"/>
                        <a:t>EPA - IRIS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CSF = </a:t>
                      </a:r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2.0 per (mg/kg)/day</a:t>
                      </a:r>
                    </a:p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Upper bound</a:t>
                      </a:r>
                      <a:r>
                        <a:rPr lang="en-US" sz="2200" baseline="0" dirty="0"/>
                        <a:t> of the </a:t>
                      </a:r>
                      <a:r>
                        <a:rPr lang="en-US" sz="2200" dirty="0"/>
                        <a:t>Oral CSF for high persistence</a:t>
                      </a:r>
                      <a:r>
                        <a:rPr lang="en-US" sz="2200" baseline="0" dirty="0"/>
                        <a:t> PCBs [Central estimate is 1/(mg/kg/d)]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877957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r>
                        <a:rPr lang="en-US" sz="2200" dirty="0"/>
                        <a:t>EPA - IRIS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/>
                        <a:t>RfDs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Developed</a:t>
                      </a:r>
                      <a:r>
                        <a:rPr lang="en-US" sz="2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</a:t>
                      </a:r>
                      <a:r>
                        <a:rPr lang="en-US" sz="2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Aroclor</a:t>
                      </a:r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1016, </a:t>
                      </a:r>
                      <a:r>
                        <a:rPr lang="en-US" sz="2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Aroclor</a:t>
                      </a:r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1248, and </a:t>
                      </a:r>
                      <a:r>
                        <a:rPr lang="en-US" sz="2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Aroclor</a:t>
                      </a:r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078412"/>
                  </a:ext>
                </a:extLst>
              </a:tr>
              <a:tr h="926503">
                <a:tc>
                  <a:txBody>
                    <a:bodyPr/>
                    <a:lstStyle/>
                    <a:p>
                      <a:r>
                        <a:rPr lang="en-US" sz="2200" dirty="0"/>
                        <a:t>ATSDR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Chronic MRL = 0.02</a:t>
                      </a:r>
                      <a:r>
                        <a:rPr lang="en-US" sz="2200" baseline="0" dirty="0"/>
                        <a:t> </a:t>
                      </a:r>
                      <a:r>
                        <a:rPr lang="el-GR" sz="2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en-US" sz="2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g/kg/d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Aroclor</a:t>
                      </a:r>
                      <a:r>
                        <a:rPr lang="en-US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222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786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6D27B06-521F-498D-A34D-20C122749A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3346792"/>
              </p:ext>
            </p:extLst>
          </p:nvPr>
        </p:nvGraphicFramePr>
        <p:xfrm>
          <a:off x="228600" y="1325437"/>
          <a:ext cx="8686800" cy="3827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0" y="22088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Health Risks Associated with </a:t>
            </a:r>
          </a:p>
          <a:p>
            <a:r>
              <a:rPr lang="en-US" sz="3800" dirty="0"/>
              <a:t>a Consumption of 6 </a:t>
            </a:r>
            <a:r>
              <a:rPr lang="en-US" sz="3800" dirty="0" err="1"/>
              <a:t>oz</a:t>
            </a:r>
            <a:r>
              <a:rPr lang="en-US" sz="3800" dirty="0"/>
              <a:t>/d?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04859" y="3214723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FF00"/>
                </a:solidFill>
              </a:rPr>
              <a:t>FDA’s Tolerance Level in Fish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09700" y="3199977"/>
            <a:ext cx="7239000" cy="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66800" y="1572182"/>
            <a:ext cx="25023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Median PCB Levels</a:t>
            </a:r>
          </a:p>
        </p:txBody>
      </p:sp>
      <p:sp>
        <p:nvSpPr>
          <p:cNvPr id="2" name="Callout: Down Arrow 1"/>
          <p:cNvSpPr/>
          <p:nvPr/>
        </p:nvSpPr>
        <p:spPr>
          <a:xfrm>
            <a:off x="4881720" y="2412412"/>
            <a:ext cx="2081773" cy="774382"/>
          </a:xfrm>
          <a:prstGeom prst="downArrowCallout">
            <a:avLst/>
          </a:prstGeom>
          <a:solidFill>
            <a:srgbClr val="66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2"/>
                </a:solidFill>
              </a:rPr>
              <a:t>Cancer risk of 10</a:t>
            </a:r>
            <a:r>
              <a:rPr lang="en-US" sz="2000" baseline="30000" dirty="0">
                <a:solidFill>
                  <a:schemeClr val="bg2"/>
                </a:solidFill>
              </a:rPr>
              <a:t>-2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2339" y="4981605"/>
            <a:ext cx="8173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a 6 </a:t>
            </a:r>
            <a:r>
              <a:rPr lang="en-US" sz="2400" dirty="0" err="1"/>
              <a:t>oz</a:t>
            </a:r>
            <a:r>
              <a:rPr lang="en-US" sz="2400" dirty="0"/>
              <a:t> daily consumption (70 kg adult)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Cancer risk &lt; 10</a:t>
            </a:r>
            <a:r>
              <a:rPr lang="en-US" sz="2400" baseline="30000" dirty="0"/>
              <a:t>-4 </a:t>
            </a:r>
            <a:r>
              <a:rPr lang="en-US" sz="2400" dirty="0"/>
              <a:t> for a tissue concentration </a:t>
            </a:r>
            <a:r>
              <a:rPr lang="en-US" sz="2400" b="1" dirty="0"/>
              <a:t>&lt; 20 ppb </a:t>
            </a:r>
            <a:r>
              <a:rPr lang="en-US" sz="2400" b="1" dirty="0" err="1"/>
              <a:t>ww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MRL will be exceeded for a concentration &gt; 8 ppb (Assuming 100% </a:t>
            </a:r>
            <a:r>
              <a:rPr lang="en-US" sz="2400" dirty="0" err="1"/>
              <a:t>Aroclor</a:t>
            </a:r>
            <a:r>
              <a:rPr lang="en-US" sz="2400" dirty="0"/>
              <a:t> 1254)</a:t>
            </a:r>
          </a:p>
        </p:txBody>
      </p:sp>
    </p:spTree>
    <p:extLst>
      <p:ext uri="{BB962C8B-B14F-4D97-AF65-F5344CB8AC3E}">
        <p14:creationId xmlns:p14="http://schemas.microsoft.com/office/powerpoint/2010/main" val="3984678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72255"/>
          </a:xfrm>
        </p:spPr>
        <p:txBody>
          <a:bodyPr/>
          <a:lstStyle/>
          <a:p>
            <a:r>
              <a:rPr lang="en-US" dirty="0"/>
              <a:t>Acceptable Mercury Dose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Acceptable Hg intake: 0.4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g/kg BW/d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 a 70 kg adult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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28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g/d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Median [Hg] in PWS Liver: 8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μ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g/g </a:t>
            </a:r>
            <a:endParaRPr lang="en-US" dirty="0"/>
          </a:p>
        </p:txBody>
      </p:sp>
      <p:graphicFrame>
        <p:nvGraphicFramePr>
          <p:cNvPr id="4" name="Chart 3">
            <a:extLst/>
          </p:cNvPr>
          <p:cNvGraphicFramePr>
            <a:graphicFrameLocks/>
          </p:cNvGraphicFramePr>
          <p:nvPr/>
        </p:nvGraphicFramePr>
        <p:xfrm>
          <a:off x="4876800" y="3370675"/>
          <a:ext cx="4038599" cy="3227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6300" y="3460899"/>
            <a:ext cx="3581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Safe consumption </a:t>
            </a:r>
          </a:p>
          <a:p>
            <a:pPr algn="ctr"/>
            <a:r>
              <a:rPr lang="en-US" sz="3200" dirty="0"/>
              <a:t>3.5 g/d</a:t>
            </a:r>
          </a:p>
          <a:p>
            <a:pPr algn="ctr"/>
            <a:endParaRPr lang="en-US" sz="3200" dirty="0"/>
          </a:p>
          <a:p>
            <a:pPr algn="ctr"/>
            <a:r>
              <a:rPr lang="en-US" sz="3200" b="1" dirty="0">
                <a:solidFill>
                  <a:srgbClr val="00FFFF"/>
                </a:solidFill>
              </a:rPr>
              <a:t>106 g/month</a:t>
            </a:r>
          </a:p>
          <a:p>
            <a:pPr algn="ctr"/>
            <a:r>
              <a:rPr lang="en-US" sz="3200" b="1" dirty="0">
                <a:solidFill>
                  <a:srgbClr val="00FFFF"/>
                </a:solidFill>
              </a:rPr>
              <a:t>3.7 </a:t>
            </a:r>
            <a:r>
              <a:rPr lang="en-US" sz="3200" b="1" dirty="0" err="1">
                <a:solidFill>
                  <a:srgbClr val="00FFFF"/>
                </a:solidFill>
              </a:rPr>
              <a:t>oz</a:t>
            </a:r>
            <a:r>
              <a:rPr lang="en-US" sz="3200" b="1" dirty="0">
                <a:solidFill>
                  <a:srgbClr val="00FFFF"/>
                </a:solidFill>
              </a:rPr>
              <a:t>/month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85061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solidFill>
                  <a:srgbClr val="FFFF00"/>
                </a:solidFill>
              </a:rPr>
              <a:t>Harbor Seal Liver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1" y="6130251"/>
            <a:ext cx="4914899" cy="523220"/>
          </a:xfrm>
          <a:prstGeom prst="rect">
            <a:avLst/>
          </a:prstGeom>
          <a:solidFill>
            <a:srgbClr val="FFFF99"/>
          </a:solidFill>
          <a:ln w="3810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~ 4 </a:t>
            </a:r>
            <a:r>
              <a:rPr lang="en-US" sz="2800" dirty="0" err="1">
                <a:solidFill>
                  <a:srgbClr val="FF0000"/>
                </a:solidFill>
              </a:rPr>
              <a:t>oz</a:t>
            </a:r>
            <a:r>
              <a:rPr lang="en-US" sz="2800" dirty="0">
                <a:solidFill>
                  <a:srgbClr val="FF0000"/>
                </a:solidFill>
              </a:rPr>
              <a:t>/month is likely exceeded</a:t>
            </a:r>
          </a:p>
        </p:txBody>
      </p:sp>
    </p:spTree>
    <p:extLst>
      <p:ext uri="{BB962C8B-B14F-4D97-AF65-F5344CB8AC3E}">
        <p14:creationId xmlns:p14="http://schemas.microsoft.com/office/powerpoint/2010/main" val="158100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/>
              <a:t>Conclusion /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6968"/>
            <a:ext cx="85344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marine mammals, contaminant concentrations</a:t>
            </a:r>
          </a:p>
          <a:p>
            <a:pPr lvl="1"/>
            <a:r>
              <a:rPr lang="en-US" dirty="0"/>
              <a:t>Can be elevated</a:t>
            </a:r>
          </a:p>
          <a:p>
            <a:pPr lvl="1"/>
            <a:r>
              <a:rPr lang="en-US" dirty="0"/>
              <a:t>Vary widely with species, age and especially tissue type</a:t>
            </a:r>
          </a:p>
          <a:p>
            <a:pPr lvl="2">
              <a:buFont typeface="Wingdings"/>
              <a:buChar char="Ä"/>
            </a:pPr>
            <a:r>
              <a:rPr lang="en-US" dirty="0">
                <a:sym typeface="Wingdings"/>
              </a:rPr>
              <a:t>The concept of trophic level is insufficient to characterize accumulation in MM</a:t>
            </a:r>
          </a:p>
          <a:p>
            <a:pPr lvl="2">
              <a:buFont typeface="Wingdings"/>
              <a:buChar char="Ä"/>
            </a:pPr>
            <a:r>
              <a:rPr lang="en-US" dirty="0">
                <a:solidFill>
                  <a:srgbClr val="00FFFF"/>
                </a:solidFill>
                <a:sym typeface="Wingdings"/>
              </a:rPr>
              <a:t>How to </a:t>
            </a:r>
            <a:r>
              <a:rPr lang="en-US" dirty="0" err="1">
                <a:solidFill>
                  <a:srgbClr val="00FFFF"/>
                </a:solidFill>
                <a:sym typeface="Wingdings"/>
              </a:rPr>
              <a:t>reconciliate</a:t>
            </a:r>
            <a:r>
              <a:rPr lang="en-US" dirty="0">
                <a:solidFill>
                  <a:srgbClr val="00FFFF"/>
                </a:solidFill>
                <a:sym typeface="Wingdings"/>
              </a:rPr>
              <a:t> this with the concept of RSC?</a:t>
            </a:r>
          </a:p>
          <a:p>
            <a:pPr lvl="2">
              <a:buFont typeface="Wingdings"/>
              <a:buChar char="Ä"/>
            </a:pPr>
            <a:r>
              <a:rPr lang="en-US" dirty="0">
                <a:solidFill>
                  <a:srgbClr val="00FFFF"/>
                </a:solidFill>
                <a:sym typeface="Wingdings"/>
              </a:rPr>
              <a:t>How to deal with the large variability observed within species?</a:t>
            </a:r>
            <a:endParaRPr lang="en-US" dirty="0">
              <a:solidFill>
                <a:srgbClr val="00FFFF"/>
              </a:solidFill>
            </a:endParaRPr>
          </a:p>
          <a:p>
            <a:endParaRPr lang="en-US" sz="2200" dirty="0"/>
          </a:p>
          <a:p>
            <a:r>
              <a:rPr lang="en-US" dirty="0"/>
              <a:t>Because of their subsistence life style, Arctic populations tend to be more exposed to contaminants than the general population</a:t>
            </a:r>
          </a:p>
          <a:p>
            <a:pPr lvl="2">
              <a:buFont typeface="Wingdings"/>
              <a:buChar char="Ä"/>
            </a:pPr>
            <a:r>
              <a:rPr lang="en-US" dirty="0">
                <a:sym typeface="Wingdings"/>
              </a:rPr>
              <a:t>They might be regularly exposed to some chemicals at levels exceeding what is considered safe</a:t>
            </a:r>
          </a:p>
          <a:p>
            <a:pPr lvl="2">
              <a:buFont typeface="Wingdings"/>
              <a:buChar char="Ä"/>
            </a:pPr>
            <a:r>
              <a:rPr lang="en-US" dirty="0">
                <a:solidFill>
                  <a:srgbClr val="00FFFF"/>
                </a:solidFill>
                <a:sym typeface="Wingdings"/>
              </a:rPr>
              <a:t>How does the RSC apply?</a:t>
            </a:r>
            <a:endParaRPr lang="en-US" dirty="0">
              <a:solidFill>
                <a:srgbClr val="00FFFF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CONTAMINANTS LEVELS IN MARINE MAMMALS</a:t>
            </a:r>
          </a:p>
        </p:txBody>
      </p:sp>
    </p:spTree>
    <p:extLst>
      <p:ext uri="{BB962C8B-B14F-4D97-AF65-F5344CB8AC3E}">
        <p14:creationId xmlns:p14="http://schemas.microsoft.com/office/powerpoint/2010/main" val="340357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/>
              <a:t>Contaminants in MM tissues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36575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Many contaminant have been measured in MM tissues:</a:t>
            </a:r>
          </a:p>
          <a:p>
            <a:pPr lvl="1"/>
            <a:r>
              <a:rPr lang="en-US" dirty="0"/>
              <a:t>Cadmium</a:t>
            </a:r>
          </a:p>
          <a:p>
            <a:pPr lvl="1"/>
            <a:r>
              <a:rPr lang="en-US" dirty="0"/>
              <a:t>Mercury</a:t>
            </a:r>
          </a:p>
          <a:p>
            <a:pPr lvl="1"/>
            <a:r>
              <a:rPr lang="en-US" dirty="0"/>
              <a:t>Cis-Chlordane</a:t>
            </a:r>
          </a:p>
          <a:p>
            <a:pPr lvl="1"/>
            <a:r>
              <a:rPr lang="en-US" dirty="0"/>
              <a:t>Oxy-chlordane</a:t>
            </a:r>
          </a:p>
          <a:p>
            <a:pPr lvl="1"/>
            <a:r>
              <a:rPr lang="en-US" dirty="0"/>
              <a:t>Heptachlor</a:t>
            </a:r>
          </a:p>
          <a:p>
            <a:pPr lvl="1"/>
            <a:r>
              <a:rPr lang="en-US" dirty="0"/>
              <a:t>Heptachlor epoxide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05400" y="1524000"/>
            <a:ext cx="3200400" cy="30940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HCB</a:t>
            </a:r>
          </a:p>
          <a:p>
            <a:pPr lvl="1"/>
            <a:r>
              <a:rPr lang="en-US" dirty="0"/>
              <a:t>HCH</a:t>
            </a:r>
          </a:p>
          <a:p>
            <a:pPr lvl="1"/>
            <a:r>
              <a:rPr lang="en-US" dirty="0"/>
              <a:t>PFCs</a:t>
            </a:r>
          </a:p>
          <a:p>
            <a:pPr lvl="1"/>
            <a:r>
              <a:rPr lang="en-US" dirty="0"/>
              <a:t>PBDEs</a:t>
            </a:r>
          </a:p>
          <a:p>
            <a:pPr lvl="1"/>
            <a:r>
              <a:rPr lang="en-US" dirty="0"/>
              <a:t>PCBs</a:t>
            </a:r>
          </a:p>
          <a:p>
            <a:pPr lvl="1"/>
            <a:r>
              <a:rPr lang="en-US" dirty="0"/>
              <a:t>DDTs</a:t>
            </a:r>
          </a:p>
          <a:p>
            <a:pPr lvl="1"/>
            <a:r>
              <a:rPr lang="en-US" dirty="0"/>
              <a:t>(PAHs in clams?)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734228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/>
              <a:t>Levels are variable depending on</a:t>
            </a:r>
          </a:p>
          <a:p>
            <a:pPr lvl="1"/>
            <a:r>
              <a:rPr lang="en-US" sz="2600" dirty="0"/>
              <a:t>Location/habitat</a:t>
            </a:r>
          </a:p>
          <a:p>
            <a:pPr lvl="1"/>
            <a:r>
              <a:rPr lang="en-US" sz="2600" dirty="0"/>
              <a:t>Species</a:t>
            </a:r>
          </a:p>
          <a:p>
            <a:pPr lvl="2"/>
            <a:r>
              <a:rPr lang="en-US" dirty="0"/>
              <a:t>Age, sex, tissue type </a:t>
            </a:r>
          </a:p>
          <a:p>
            <a:pPr lvl="1"/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0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7317"/>
            <a:ext cx="9144000" cy="995517"/>
          </a:xfrm>
        </p:spPr>
        <p:txBody>
          <a:bodyPr>
            <a:noAutofit/>
          </a:bodyPr>
          <a:lstStyle/>
          <a:p>
            <a:r>
              <a:rPr lang="en-US" sz="3800" dirty="0"/>
              <a:t>Concentrations Variations with Animals’ Sex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189952"/>
              </p:ext>
            </p:extLst>
          </p:nvPr>
        </p:nvGraphicFramePr>
        <p:xfrm>
          <a:off x="762000" y="1697556"/>
          <a:ext cx="7734300" cy="4386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0" y="685800"/>
            <a:ext cx="9144000" cy="8295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i="1" dirty="0"/>
              <a:t>Male to Female Ratio for some Contaminants Concentrations in Beluga Whale Tissues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68809"/>
            <a:ext cx="2590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Hoguet et al. 2013, </a:t>
            </a:r>
            <a:r>
              <a:rPr lang="en-US" sz="1000" i="1" dirty="0" err="1"/>
              <a:t>Krahn</a:t>
            </a:r>
            <a:r>
              <a:rPr lang="en-US" sz="1000" i="1" dirty="0"/>
              <a:t> et al. 1999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0200" y="5791199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Generally, males seem to accumulate higher contaminant levels</a:t>
            </a:r>
          </a:p>
          <a:p>
            <a:pPr>
              <a:tabLst>
                <a:tab pos="284163" algn="l"/>
              </a:tabLst>
            </a:pPr>
            <a:r>
              <a:rPr lang="en-US" dirty="0">
                <a:sym typeface="Wingdings"/>
              </a:rPr>
              <a:t>	</a:t>
            </a:r>
            <a:r>
              <a:rPr lang="en-US" dirty="0"/>
              <a:t>Limitation: No age information</a:t>
            </a:r>
          </a:p>
        </p:txBody>
      </p:sp>
    </p:spTree>
    <p:extLst>
      <p:ext uri="{BB962C8B-B14F-4D97-AF65-F5344CB8AC3E}">
        <p14:creationId xmlns:p14="http://schemas.microsoft.com/office/powerpoint/2010/main" val="249987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1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4333225"/>
              </p:ext>
            </p:extLst>
          </p:nvPr>
        </p:nvGraphicFramePr>
        <p:xfrm>
          <a:off x="228600" y="1429971"/>
          <a:ext cx="8686799" cy="5326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-4916" y="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dirty="0"/>
              <a:t>Concentrations Variations with Animals’ 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4916" y="791948"/>
            <a:ext cx="91489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FFFF00"/>
                </a:solidFill>
              </a:rPr>
              <a:t>Mercury in Harbor Seal Liver and Heart</a:t>
            </a:r>
          </a:p>
        </p:txBody>
      </p:sp>
    </p:spTree>
    <p:extLst>
      <p:ext uri="{BB962C8B-B14F-4D97-AF65-F5344CB8AC3E}">
        <p14:creationId xmlns:p14="http://schemas.microsoft.com/office/powerpoint/2010/main" val="449551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9866384-7BA8-4C37-BFD0-B56B8443E1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646730"/>
              </p:ext>
            </p:extLst>
          </p:nvPr>
        </p:nvGraphicFramePr>
        <p:xfrm>
          <a:off x="660901" y="2439580"/>
          <a:ext cx="4365842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1393F7-0B22-4E8B-998F-A4D3C1DA08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253979"/>
              </p:ext>
            </p:extLst>
          </p:nvPr>
        </p:nvGraphicFramePr>
        <p:xfrm>
          <a:off x="5029200" y="2744380"/>
          <a:ext cx="3251700" cy="347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374" y="916891"/>
            <a:ext cx="91194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FFFF00"/>
                </a:solidFill>
              </a:rPr>
              <a:t>Mercury in Harbor Seal liver and heart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67678" y="4774744"/>
            <a:ext cx="76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N=80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10764" y="4797143"/>
            <a:ext cx="76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7900" y="4774744"/>
            <a:ext cx="76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N=38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304" y="6541983"/>
            <a:ext cx="3377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Marino et al. 2011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71100" y="2454515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Heart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22900" y="2473804"/>
            <a:ext cx="3377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Liver</a:t>
            </a:r>
          </a:p>
        </p:txBody>
      </p:sp>
      <p:sp>
        <p:nvSpPr>
          <p:cNvPr id="6" name="Callout: Left-Right Arrow 5"/>
          <p:cNvSpPr/>
          <p:nvPr/>
        </p:nvSpPr>
        <p:spPr>
          <a:xfrm>
            <a:off x="4134587" y="2573432"/>
            <a:ext cx="2143832" cy="669562"/>
          </a:xfrm>
          <a:prstGeom prst="leftRightArrowCallout">
            <a:avLst>
              <a:gd name="adj1" fmla="val 18928"/>
              <a:gd name="adj2" fmla="val 25000"/>
              <a:gd name="adj3" fmla="val 25000"/>
              <a:gd name="adj4" fmla="val 64634"/>
            </a:avLst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2"/>
                </a:solidFill>
              </a:rPr>
              <a:t>2 orders of magnitude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-4916" y="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Concentrations Variations with Tissue Type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" y="1737867"/>
            <a:ext cx="9126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Seals were from Kodiak and Prince William Sounds</a:t>
            </a:r>
          </a:p>
        </p:txBody>
      </p:sp>
    </p:spTree>
    <p:extLst>
      <p:ext uri="{BB962C8B-B14F-4D97-AF65-F5344CB8AC3E}">
        <p14:creationId xmlns:p14="http://schemas.microsoft.com/office/powerpoint/2010/main" val="199263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374" y="0"/>
            <a:ext cx="9144000" cy="1447800"/>
          </a:xfrm>
        </p:spPr>
        <p:txBody>
          <a:bodyPr>
            <a:normAutofit/>
          </a:bodyPr>
          <a:lstStyle/>
          <a:p>
            <a:r>
              <a:rPr lang="en-US" sz="4000" dirty="0"/>
              <a:t>PCB Residues in Domestic</a:t>
            </a:r>
            <a:br>
              <a:rPr lang="en-US" sz="4000" dirty="0"/>
            </a:br>
            <a:r>
              <a:rPr lang="en-US" sz="4000" dirty="0"/>
              <a:t>Raw Foods for Fiscal Years 1969–1976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1676400"/>
            <a:ext cx="6781800" cy="44708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6521011"/>
            <a:ext cx="419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ATSDR. 2000. PCB Toxicological Profile</a:t>
            </a:r>
          </a:p>
        </p:txBody>
      </p:sp>
    </p:spTree>
    <p:extLst>
      <p:ext uri="{BB962C8B-B14F-4D97-AF65-F5344CB8AC3E}">
        <p14:creationId xmlns:p14="http://schemas.microsoft.com/office/powerpoint/2010/main" val="1046492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916" y="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Concentrations Variations with Tissue Type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74" y="916891"/>
            <a:ext cx="91194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FFFF00"/>
                </a:solidFill>
              </a:rPr>
              <a:t>Median PCB Levels in Bowhead Whale Tissues (n=5)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6440423"/>
            <a:ext cx="3477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/>
              <a:t>Hoekstrsa</a:t>
            </a:r>
            <a:r>
              <a:rPr lang="en-US" i="1" dirty="0"/>
              <a:t>  et al. 2005, O'Hara 2005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7917883-8944-4DA7-9612-6867BE23FB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166697"/>
              </p:ext>
            </p:extLst>
          </p:nvPr>
        </p:nvGraphicFramePr>
        <p:xfrm>
          <a:off x="762000" y="2667000"/>
          <a:ext cx="7848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1577369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FDA’s Tolerance Level in Fish = 2 ppm (0.2-3.0 ppm PCBs for all other foods)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678858" y="5310047"/>
            <a:ext cx="6629400" cy="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60258" y="4999706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FF00"/>
                </a:solidFill>
              </a:rPr>
              <a:t>Shellfish from previous slide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10200" y="2900895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FFFF00"/>
                </a:solidFill>
              </a:rPr>
              <a:t>Fish from previous slide ~ 900 ppb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629400" y="2362200"/>
            <a:ext cx="0" cy="538697"/>
          </a:xfrm>
          <a:prstGeom prst="straightConnector1">
            <a:avLst/>
          </a:prstGeom>
          <a:ln w="25400">
            <a:solidFill>
              <a:srgbClr val="FFFF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50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1782346-39A1-4BD9-AEE5-FFC33AD6BB75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1C0200E1-9BA9-466E-895E-819634B1AD78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F29DDE03-EEEF-4BA0-94EB-C0F327C5649B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6A58458D-6E00-4986-BFBB-822E710D7858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545AE362-BD7D-404A-96AA-B399B2CCF903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0194B49F-BDEF-45DA-BAD8-5B2CA056FA64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4AB96AC5-0205-42FE-89DA-D2E977472E34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BB51CFE0-7C99-4DBC-961F-E1F5C412993F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6DA0C2C8-AC29-455D-809E-BA138D334830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439B03BE-EC9E-4578-B63B-C078D358C3F6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72D62025-2C52-4E1D-9659-2343B76F8834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FE959F81-4773-44AB-A849-D1E0A8C42A2E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9C608627-E1E2-4AD6-9DBF-189AF082CD3F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477124C0-5D65-489F-BE5E-4B19D682A5F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5501</TotalTime>
  <Words>1234</Words>
  <Application>Microsoft Office PowerPoint</Application>
  <PresentationFormat>On-screen Show (4:3)</PresentationFormat>
  <Paragraphs>235</Paragraphs>
  <Slides>25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Symbol</vt:lpstr>
      <vt:lpstr>Tahoma</vt:lpstr>
      <vt:lpstr>Wingdings</vt:lpstr>
      <vt:lpstr>Office Theme</vt:lpstr>
      <vt:lpstr>Chart</vt:lpstr>
      <vt:lpstr>PowerPoint Presentation</vt:lpstr>
      <vt:lpstr>Talking Points</vt:lpstr>
      <vt:lpstr>CONTAMINANTS LEVELS IN MARINE MAMMALS</vt:lpstr>
      <vt:lpstr>Contaminants in MM tissues</vt:lpstr>
      <vt:lpstr>Concentrations Variations with Animals’ Sex</vt:lpstr>
      <vt:lpstr>PowerPoint Presentation</vt:lpstr>
      <vt:lpstr>PowerPoint Presentation</vt:lpstr>
      <vt:lpstr>PCB Residues in Domestic Raw Foods for Fiscal Years 1969–1976</vt:lpstr>
      <vt:lpstr>PowerPoint Presentation</vt:lpstr>
      <vt:lpstr>PowerPoint Presentation</vt:lpstr>
      <vt:lpstr>HUMAN EXPOSURE TO CONTAMINANTS</vt:lpstr>
      <vt:lpstr>Exposure of Arctic Populations</vt:lpstr>
      <vt:lpstr>Subsistence in Alaska</vt:lpstr>
      <vt:lpstr>Mean Pesticide Levels by Age  in 5 Aleutian and Pribilof Villages, AK 1999</vt:lpstr>
      <vt:lpstr>Blood Mercury in Alaska Native women* vs. NHANES III</vt:lpstr>
      <vt:lpstr>Hair Mercury Levels</vt:lpstr>
      <vt:lpstr>Aleutian/Pribilof WCBA and AMAP maternal plasma, 1994-1996</vt:lpstr>
      <vt:lpstr>Median PCB Levels by Age and Sex</vt:lpstr>
      <vt:lpstr>Infant Exposure Through Breastmilk</vt:lpstr>
      <vt:lpstr>DIETARY INTAKE (PCBs and Mercury)</vt:lpstr>
      <vt:lpstr>Estimated Daily Dietary Intake  of PCBs in the US</vt:lpstr>
      <vt:lpstr>Safe PCB Health Criteria </vt:lpstr>
      <vt:lpstr>PowerPoint Presentation</vt:lpstr>
      <vt:lpstr>Acceptable Mercury Dose</vt:lpstr>
      <vt:lpstr>Conclusion / Questions</vt:lpstr>
    </vt:vector>
  </TitlesOfParts>
  <Company>State of Alaska - Health and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Sandrine</cp:lastModifiedBy>
  <cp:revision>95</cp:revision>
  <dcterms:created xsi:type="dcterms:W3CDTF">2016-11-29T01:51:23Z</dcterms:created>
  <dcterms:modified xsi:type="dcterms:W3CDTF">2016-12-15T08:30:26Z</dcterms:modified>
</cp:coreProperties>
</file>