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7" r:id="rId2"/>
    <p:sldId id="259" r:id="rId3"/>
    <p:sldId id="260" r:id="rId4"/>
    <p:sldId id="264" r:id="rId5"/>
    <p:sldId id="285" r:id="rId6"/>
    <p:sldId id="278" r:id="rId7"/>
    <p:sldId id="283" r:id="rId8"/>
    <p:sldId id="284" r:id="rId9"/>
    <p:sldId id="277" r:id="rId10"/>
    <p:sldId id="271" r:id="rId11"/>
    <p:sldId id="276" r:id="rId12"/>
    <p:sldId id="280" r:id="rId13"/>
    <p:sldId id="279" r:id="rId14"/>
    <p:sldId id="281" r:id="rId15"/>
    <p:sldId id="275" r:id="rId16"/>
    <p:sldId id="273" r:id="rId17"/>
    <p:sldId id="282" r:id="rId18"/>
    <p:sldId id="274" r:id="rId19"/>
    <p:sldId id="266" r:id="rId20"/>
    <p:sldId id="267" r:id="rId21"/>
    <p:sldId id="270" r:id="rId22"/>
    <p:sldId id="269" r:id="rId23"/>
    <p:sldId id="27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0" autoAdjust="0"/>
    <p:restoredTop sz="83671" autoAdjust="0"/>
  </p:normalViewPr>
  <p:slideViewPr>
    <p:cSldViewPr snapToGrid="0">
      <p:cViewPr varScale="1">
        <p:scale>
          <a:sx n="83" d="100"/>
          <a:sy n="83" d="100"/>
        </p:scale>
        <p:origin x="13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D4CFC-6E59-4305-8F20-F1EA65B0419C}" type="datetimeFigureOut">
              <a:rPr lang="en-US" smtClean="0"/>
              <a:t>12/19/2016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943CD-3C0B-4828-A118-D4FCCAF73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64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C82E93-6F94-4E75-A8A2-586EE043A40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340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F8A0F-212D-427F-9C19-CA94CDDDDE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76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Over</a:t>
            </a:r>
            <a:r>
              <a:rPr lang="en-US" baseline="0" dirty="0" smtClean="0"/>
              <a:t> the new few months DEC will provide you with information on this issue, how other states have acted and the information/process they used, and potential options DEC has identified. A final Workgroup report will be generated based on the comments generated over the course of this process.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DEC will use this report to inform our decision-making process as we move forward in our revisions to the HHC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95335-5F7F-496E-BD63-B1417426ADEA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4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 is providing</a:t>
            </a:r>
            <a:r>
              <a:rPr lang="en-US" baseline="0" dirty="0" smtClean="0"/>
              <a:t> you with this information for reference only- should not affect your recommendations because EPA’s action is based on both scientific and science policy decisions.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It is my understanding that Ecology and several stakeholders are considering whether to bring suit as a result. Probably will not know more until 2017.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I’m happy to provide you with a copy of EPA’s letter and summary of actions taken.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943CD-3C0B-4828-A118-D4FCCAF73A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564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 is providing</a:t>
            </a:r>
            <a:r>
              <a:rPr lang="en-US" baseline="0" dirty="0" smtClean="0"/>
              <a:t> you with this information for reference only- should not affect your recommendations because EPA’s action is based on both scientific and science policy decisions.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It is my understanding that Ecology and several stakeholders are considering whether to bring suit as a result. Probably will not know more until 2017.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I’m happy to provide you with a copy of EPA’s letter and summary of actions taken.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943CD-3C0B-4828-A118-D4FCCAF73A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591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discussion is an</a:t>
            </a:r>
            <a:r>
              <a:rPr lang="en-US" baseline="0" dirty="0" smtClean="0"/>
              <a:t> outcome of the last meeting in which the Workgroup wanted additional information on exactly what chemicals with HHC have been documented to exist in Alaska. </a:t>
            </a:r>
          </a:p>
          <a:p>
            <a:r>
              <a:rPr lang="en-US" baseline="0" dirty="0" smtClean="0"/>
              <a:t>The reasoning was the workgroup wanted to concentrate discussion on the practical rather than hypothetical. </a:t>
            </a:r>
          </a:p>
          <a:p>
            <a:endParaRPr lang="en-US" dirty="0" smtClean="0"/>
          </a:p>
          <a:p>
            <a:r>
              <a:rPr lang="en-US" dirty="0" smtClean="0"/>
              <a:t>The BAF value comes from the Toxics Control Substances Act.</a:t>
            </a:r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943CD-3C0B-4828-A118-D4FCCAF73A4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348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  <a:p>
            <a:r>
              <a:rPr lang="en-US" baseline="0" dirty="0" smtClean="0"/>
              <a:t>EPA offers guidance on how BAF values can be recalculated according to lipid content, food webs and dietary preferences. </a:t>
            </a:r>
          </a:p>
          <a:p>
            <a:endParaRPr lang="en-US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Modifying</a:t>
            </a:r>
            <a:r>
              <a:rPr lang="en-US" baseline="0" dirty="0" smtClean="0"/>
              <a:t> the BAF based on FCR is called the Model-derived Food Chain Multiplier. Allows states to recalculate based on the representative food web.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other way to modify the BAF is to modify the values by recalculating the BIOMAGNIFICATION factor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943CD-3C0B-4828-A118-D4FCCAF73A4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652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943CD-3C0B-4828-A118-D4FCCAF73A4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0107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Technical</a:t>
            </a:r>
            <a:r>
              <a:rPr lang="en-US" baseline="0" dirty="0" smtClean="0"/>
              <a:t> issues refers to the fact that method detection limits and current treatment technology may not be able to detect or treat the chemical. Presents compliance concerns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C943CD-3C0B-4828-A118-D4FCCAF73A4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91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EB85B-F710-4600-B42A-FB317F36440F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6708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C0DC2E-BD4F-4D74-B85C-A7D848BA671B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596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AEC70-1C18-4201-BCCB-D04E9C2B1449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29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75867-1382-420E-A82A-2032627DCF96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376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C67F8-0D89-4432-B727-128246128D3A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7257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AD77B-C162-4E53-8736-D4E81ACD2BB7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07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56EA4-43C4-4FF8-85C8-5750B00E0E98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898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3731D-9FA4-4B72-B090-37597DA7AE6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619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88E8E-5408-46E3-B512-042DAEE82EB4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369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F3381-FE08-4D9C-AD3B-E30FE6E5C394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11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796BB-50E6-41A0-803E-7B6FD4365B1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75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EC5059-5F59-465E-B2DB-74166F3EB92C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12/19/2016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02674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864973"/>
            <a:ext cx="7851648" cy="405386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Water Quality Standards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Human Health Criteria </a:t>
            </a:r>
            <a:r>
              <a:rPr lang="en-US" dirty="0">
                <a:solidFill>
                  <a:srgbClr val="FFFF00"/>
                </a:solidFill>
              </a:rPr>
              <a:t/>
            </a:r>
            <a:br>
              <a:rPr lang="en-US" dirty="0">
                <a:solidFill>
                  <a:srgbClr val="FFFF00"/>
                </a:solidFill>
              </a:rPr>
            </a:br>
            <a:r>
              <a:rPr lang="en-US" sz="4400" dirty="0" smtClean="0">
                <a:solidFill>
                  <a:srgbClr val="FFFF00"/>
                </a:solidFill>
              </a:rPr>
              <a:t>Technical Workgroup</a:t>
            </a:r>
            <a:br>
              <a:rPr lang="en-US" sz="4400" dirty="0" smtClean="0">
                <a:solidFill>
                  <a:srgbClr val="FFFF00"/>
                </a:solidFill>
              </a:rPr>
            </a:br>
            <a:r>
              <a:rPr lang="en-US" sz="4400" dirty="0" smtClean="0">
                <a:solidFill>
                  <a:srgbClr val="FFFF00"/>
                </a:solidFill>
              </a:rPr>
              <a:t>Meeting #9</a:t>
            </a:r>
            <a:r>
              <a:rPr lang="en-US" dirty="0" smtClean="0">
                <a:solidFill>
                  <a:srgbClr val="FFFF00"/>
                </a:solidFill>
              </a:rPr>
              <a:t/>
            </a:r>
            <a:br>
              <a:rPr lang="en-US" dirty="0" smtClean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1200" y="4547937"/>
            <a:ext cx="6093161" cy="1535102"/>
          </a:xfrm>
        </p:spPr>
        <p:txBody>
          <a:bodyPr>
            <a:normAutofit/>
          </a:bodyPr>
          <a:lstStyle/>
          <a:p>
            <a:r>
              <a:rPr lang="en-US" sz="2000" dirty="0"/>
              <a:t>Alaska Department of Environmental Conservation</a:t>
            </a:r>
          </a:p>
          <a:p>
            <a:r>
              <a:rPr lang="en-US" sz="2000" dirty="0"/>
              <a:t>Division of Water- Water Quality Standards </a:t>
            </a:r>
          </a:p>
          <a:p>
            <a:r>
              <a:rPr lang="en-US" sz="2000" dirty="0" smtClean="0"/>
              <a:t>December 15, 2016</a:t>
            </a:r>
            <a:r>
              <a:rPr lang="en-US" sz="2000" dirty="0"/>
              <a:t>	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95624" y="6356351"/>
            <a:ext cx="4470400" cy="36512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1</a:t>
            </a:fld>
            <a:endParaRPr lang="en-US" dirty="0">
              <a:solidFill>
                <a:srgbClr val="DBF5F9">
                  <a:shade val="90000"/>
                </a:srgb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84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785" y="792480"/>
            <a:ext cx="7376932" cy="700654"/>
          </a:xfrm>
        </p:spPr>
        <p:txBody>
          <a:bodyPr>
            <a:normAutofit/>
          </a:bodyPr>
          <a:lstStyle/>
          <a:p>
            <a:r>
              <a:rPr lang="en-US" sz="3600" dirty="0" smtClean="0"/>
              <a:t>Which chemicals are we talking about?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471" y="1935480"/>
            <a:ext cx="3738623" cy="4389120"/>
          </a:xfrm>
        </p:spPr>
        <p:txBody>
          <a:bodyPr/>
          <a:lstStyle/>
          <a:p>
            <a:pPr lvl="1"/>
            <a:r>
              <a:rPr lang="en-US" dirty="0" smtClean="0"/>
              <a:t>Petroleum/Organics</a:t>
            </a:r>
          </a:p>
          <a:p>
            <a:pPr lvl="1"/>
            <a:r>
              <a:rPr lang="en-US" dirty="0" smtClean="0"/>
              <a:t>Several metals/metalloids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9094" y="1935480"/>
            <a:ext cx="8135310" cy="4406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434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USFWS/DHSS Comments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189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BAF/BCF</a:t>
            </a:r>
          </a:p>
          <a:p>
            <a:pPr lvl="1"/>
            <a:r>
              <a:rPr lang="en-US" dirty="0" smtClean="0"/>
              <a:t>How does this information affect your recommendation </a:t>
            </a:r>
            <a:r>
              <a:rPr lang="en-US" dirty="0"/>
              <a:t>to use BAF v. BCF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Your recommendations can be chemical-specific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Application of BAF: Options</a:t>
            </a:r>
            <a:endParaRPr lang="en-US" dirty="0"/>
          </a:p>
          <a:p>
            <a:pPr lvl="2"/>
            <a:r>
              <a:rPr lang="en-US" dirty="0"/>
              <a:t>Application of National </a:t>
            </a:r>
            <a:r>
              <a:rPr lang="en-US" dirty="0" smtClean="0"/>
              <a:t>BAF values for TL2-TL4</a:t>
            </a:r>
          </a:p>
          <a:p>
            <a:pPr lvl="2"/>
            <a:r>
              <a:rPr lang="en-US" dirty="0" smtClean="0"/>
              <a:t>Recalculate the ratio of national TL2-TL4 values based on AK FCR following ADF&amp;G analysis of species consumed.</a:t>
            </a:r>
          </a:p>
          <a:p>
            <a:pPr lvl="2"/>
            <a:r>
              <a:rPr lang="en-US" dirty="0" smtClean="0"/>
              <a:t>Use of TL4 alone (WA)</a:t>
            </a:r>
            <a:endParaRPr lang="en-US" dirty="0"/>
          </a:p>
          <a:p>
            <a:pPr lvl="2"/>
            <a:r>
              <a:rPr lang="en-US" dirty="0" smtClean="0"/>
              <a:t>Should DEC address highly </a:t>
            </a:r>
            <a:r>
              <a:rPr lang="en-US" dirty="0" err="1" smtClean="0"/>
              <a:t>bioaccumulative</a:t>
            </a:r>
            <a:r>
              <a:rPr lang="en-US" dirty="0" smtClean="0"/>
              <a:t> chemicals differently than other chemicals?</a:t>
            </a:r>
            <a:endParaRPr lang="en-US" dirty="0"/>
          </a:p>
          <a:p>
            <a:pPr lvl="3"/>
            <a:r>
              <a:rPr lang="en-US" dirty="0"/>
              <a:t>E.g., Aldrin, </a:t>
            </a:r>
            <a:r>
              <a:rPr lang="en-US" dirty="0" err="1"/>
              <a:t>Hexachlorobenzene</a:t>
            </a:r>
            <a:r>
              <a:rPr lang="en-US" dirty="0"/>
              <a:t>, </a:t>
            </a:r>
            <a:r>
              <a:rPr lang="en-US" dirty="0" err="1"/>
              <a:t>Toxaphene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893218"/>
          </a:xfrm>
        </p:spPr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/>
        </p:nvSpPr>
        <p:spPr>
          <a:xfrm>
            <a:off x="4432968" y="6324600"/>
            <a:ext cx="3326063" cy="365125"/>
          </a:xfrm>
          <a:prstGeom prst="rect">
            <a:avLst/>
          </a:prstGeom>
        </p:spPr>
        <p:txBody>
          <a:bodyPr vert="horz" lIns="0" tIns="0" rIns="0" bIns="0" anchor="b"/>
          <a:lstStyle>
            <a:defPPr>
              <a:defRPr lang="en-US"/>
            </a:defPPr>
            <a:lvl1pPr marL="0" algn="l" defTabSz="914400" rtl="0" eaLnBrk="1" latinLnBrk="0" hangingPunct="1">
              <a:defRPr kumimoji="0" sz="1200" kern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775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Fish Consumption (FCR)</a:t>
            </a:r>
          </a:p>
          <a:p>
            <a:endParaRPr lang="en-US" dirty="0" smtClean="0"/>
          </a:p>
          <a:p>
            <a:r>
              <a:rPr lang="en-US" dirty="0" smtClean="0"/>
              <a:t>Does this affect your recommendation regarding the target population?</a:t>
            </a:r>
          </a:p>
          <a:p>
            <a:pPr lvl="1"/>
            <a:r>
              <a:rPr lang="en-US" dirty="0" smtClean="0"/>
              <a:t>Should DEC consider Rural as the general or consider a sub-pop. of Rural? </a:t>
            </a:r>
          </a:p>
          <a:p>
            <a:pPr lvl="1"/>
            <a:r>
              <a:rPr lang="en-US" dirty="0" smtClean="0"/>
              <a:t>Does this information affect your recommendation whether to include/exclude anadromous species?</a:t>
            </a:r>
          </a:p>
          <a:p>
            <a:pPr lvl="1"/>
            <a:r>
              <a:rPr lang="en-US" dirty="0" smtClean="0"/>
              <a:t>Does this information affect your recommendation whether to include/exclude marine mammal species?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893218"/>
          </a:xfrm>
        </p:spPr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4127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Relative Source Contribution (RSC)- applies to non-carcinogens only</a:t>
            </a:r>
          </a:p>
          <a:p>
            <a:endParaRPr lang="en-US" dirty="0" smtClean="0"/>
          </a:p>
          <a:p>
            <a:r>
              <a:rPr lang="en-US" dirty="0" smtClean="0"/>
              <a:t>Does this information affect your recommendation regarding how we may apply RSC </a:t>
            </a:r>
            <a:r>
              <a:rPr lang="en-US" u="sng" dirty="0" smtClean="0"/>
              <a:t>in general</a:t>
            </a:r>
            <a:r>
              <a:rPr lang="en-US" dirty="0" smtClean="0"/>
              <a:t>? </a:t>
            </a:r>
          </a:p>
          <a:p>
            <a:pPr lvl="1"/>
            <a:r>
              <a:rPr lang="en-US" dirty="0" smtClean="0"/>
              <a:t>How does the relationship between FCR and RSC affect your decision(s)?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Does this affect your recommendation regarding how </a:t>
            </a:r>
            <a:r>
              <a:rPr lang="en-US" dirty="0"/>
              <a:t>we may apply </a:t>
            </a:r>
            <a:r>
              <a:rPr lang="en-US" dirty="0" smtClean="0"/>
              <a:t>RSC </a:t>
            </a:r>
            <a:r>
              <a:rPr lang="en-US" dirty="0"/>
              <a:t>for </a:t>
            </a:r>
            <a:r>
              <a:rPr lang="en-US" u="sng" dirty="0"/>
              <a:t>highly </a:t>
            </a:r>
            <a:r>
              <a:rPr lang="en-US" u="sng" dirty="0" err="1"/>
              <a:t>bioaccumulative</a:t>
            </a:r>
            <a:r>
              <a:rPr lang="en-US" u="sng" dirty="0"/>
              <a:t> </a:t>
            </a:r>
            <a:r>
              <a:rPr lang="en-US" u="sng" dirty="0" smtClean="0"/>
              <a:t>chemicals</a:t>
            </a:r>
            <a:r>
              <a:rPr lang="en-US" dirty="0" smtClean="0"/>
              <a:t>?</a:t>
            </a:r>
            <a:endParaRPr lang="en-US" dirty="0"/>
          </a:p>
          <a:p>
            <a:pPr lvl="1"/>
            <a:r>
              <a:rPr lang="en-US" dirty="0"/>
              <a:t>E.g., Aldrin, </a:t>
            </a:r>
            <a:r>
              <a:rPr lang="en-US" dirty="0" err="1"/>
              <a:t>Hexachlorobenzene</a:t>
            </a:r>
            <a:r>
              <a:rPr lang="en-US" dirty="0"/>
              <a:t>, </a:t>
            </a:r>
            <a:r>
              <a:rPr lang="en-US" dirty="0" err="1" smtClean="0"/>
              <a:t>Toxaphene</a:t>
            </a:r>
            <a:endParaRPr lang="en-US" dirty="0" smtClean="0"/>
          </a:p>
          <a:p>
            <a:pPr lvl="1"/>
            <a:r>
              <a:rPr lang="en-US" dirty="0" smtClean="0"/>
              <a:t>Should DEC consider using a different RSC for these chemicals? </a:t>
            </a: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893218"/>
          </a:xfrm>
        </p:spPr>
        <p:txBody>
          <a:bodyPr/>
          <a:lstStyle/>
          <a:p>
            <a:r>
              <a:rPr lang="en-US" dirty="0" smtClean="0"/>
              <a:t>Discussion 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164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ADF&amp;G Update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200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893218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Draft workgroup report due to DEC Leadership on Jan 9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HHC Workgroup </a:t>
            </a:r>
            <a:r>
              <a:rPr lang="en-US" dirty="0" err="1" smtClean="0"/>
              <a:t>Mtg</a:t>
            </a:r>
            <a:r>
              <a:rPr lang="en-US" dirty="0" smtClean="0"/>
              <a:t> #10 (end of January?)</a:t>
            </a:r>
          </a:p>
          <a:p>
            <a:pPr lvl="1"/>
            <a:r>
              <a:rPr lang="en-US" dirty="0" smtClean="0"/>
              <a:t>ADF&amp;G FCR percentiles</a:t>
            </a:r>
          </a:p>
          <a:p>
            <a:pPr lvl="1"/>
            <a:r>
              <a:rPr lang="en-US" dirty="0" smtClean="0"/>
              <a:t>Marine Mammals Discussion</a:t>
            </a:r>
          </a:p>
          <a:p>
            <a:endParaRPr lang="en-US" dirty="0" smtClean="0"/>
          </a:p>
          <a:p>
            <a:r>
              <a:rPr lang="en-US" dirty="0" smtClean="0"/>
              <a:t>HHC Workgroup </a:t>
            </a:r>
            <a:r>
              <a:rPr lang="en-US" dirty="0" err="1" smtClean="0"/>
              <a:t>Mtg</a:t>
            </a:r>
            <a:r>
              <a:rPr lang="en-US" dirty="0" smtClean="0"/>
              <a:t> #11 (February-Early March)</a:t>
            </a:r>
          </a:p>
          <a:p>
            <a:pPr lvl="1"/>
            <a:r>
              <a:rPr lang="en-US" dirty="0" smtClean="0"/>
              <a:t>Implementation tools</a:t>
            </a:r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111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Comments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5725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1026" name="Picture 2" descr="Image result for Fish consumption rate carto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091" y="301460"/>
            <a:ext cx="5666197" cy="6420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3938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9814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Background Info: Federal data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Toxic Release Inventory (TRI) tracks releases into various media</a:t>
            </a:r>
          </a:p>
          <a:p>
            <a:r>
              <a:rPr lang="en-US" dirty="0" smtClean="0"/>
              <a:t>Reporting is dependent on the type of industry </a:t>
            </a:r>
          </a:p>
          <a:p>
            <a:endParaRPr lang="en-US" dirty="0"/>
          </a:p>
          <a:p>
            <a:r>
              <a:rPr lang="en-US" dirty="0" smtClean="0"/>
              <a:t>TRI identified 55 releases of toxic chemicals into water</a:t>
            </a:r>
          </a:p>
          <a:p>
            <a:pPr lvl="1"/>
            <a:r>
              <a:rPr lang="en-US" dirty="0" smtClean="0"/>
              <a:t>20 of these releases were COCs with HHC</a:t>
            </a:r>
          </a:p>
          <a:p>
            <a:pPr lvl="1"/>
            <a:r>
              <a:rPr lang="en-US" dirty="0" smtClean="0"/>
              <a:t>Database does not differentiate between surface or groundwater</a:t>
            </a:r>
          </a:p>
          <a:p>
            <a:pPr lvl="1"/>
            <a:r>
              <a:rPr lang="en-US" dirty="0" smtClean="0"/>
              <a:t>Three releases were carcinogenic (one dry cleaning agent, two petroleum-based)</a:t>
            </a:r>
          </a:p>
          <a:p>
            <a:pPr lvl="1"/>
            <a:r>
              <a:rPr lang="en-US" dirty="0" smtClean="0"/>
              <a:t>Results were similar to previous years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19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40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Webinar instructions: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audio please dial:</a:t>
            </a:r>
            <a:r>
              <a:rPr lang="en-US" b="1" dirty="0" smtClean="0"/>
              <a:t> 1-800-315-6338 </a:t>
            </a:r>
          </a:p>
          <a:p>
            <a:r>
              <a:rPr lang="en-US" dirty="0" smtClean="0"/>
              <a:t>Access code: </a:t>
            </a:r>
            <a:r>
              <a:rPr lang="en-US" b="1" dirty="0" smtClean="0"/>
              <a:t>51851</a:t>
            </a:r>
          </a:p>
          <a:p>
            <a:r>
              <a:rPr lang="en-US" dirty="0" smtClean="0"/>
              <a:t>Note that all lines will be muted during the presentations</a:t>
            </a:r>
          </a:p>
          <a:p>
            <a:endParaRPr lang="en-US" dirty="0"/>
          </a:p>
          <a:p>
            <a:r>
              <a:rPr lang="en-US" dirty="0" smtClean="0"/>
              <a:t>Public testimony will be taken at the end of the webinar. 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PLEASE BE RESPECTFUL OF ALL PARTICIPANTS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376073"/>
            <a:ext cx="1158632" cy="115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1035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764026"/>
            <a:ext cx="10972800" cy="6936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Background Info: State data (Contaminated Sites (C-Sites))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C-Sites focus on groundwater contamination</a:t>
            </a:r>
          </a:p>
          <a:p>
            <a:pPr lvl="1"/>
            <a:r>
              <a:rPr lang="en-US" dirty="0"/>
              <a:t>Coordinate with DEC-Water when there are concerns regarding surface water</a:t>
            </a:r>
          </a:p>
          <a:p>
            <a:r>
              <a:rPr lang="en-US" dirty="0" smtClean="0"/>
              <a:t>C-Sites tracks 100’s of contaminated sites around the state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ilitary installations: leading source of C-Sites</a:t>
            </a:r>
          </a:p>
          <a:p>
            <a:pPr lvl="1"/>
            <a:r>
              <a:rPr lang="en-US" dirty="0" smtClean="0"/>
              <a:t>Petroleum Industry: 2</a:t>
            </a:r>
          </a:p>
          <a:p>
            <a:pPr lvl="1"/>
            <a:r>
              <a:rPr lang="en-US" dirty="0" smtClean="0"/>
              <a:t>NOTE: Majority of all sites are petroleum-related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30 chemicals with HHC </a:t>
            </a:r>
          </a:p>
          <a:p>
            <a:r>
              <a:rPr lang="en-US" dirty="0" smtClean="0"/>
              <a:t>18 Carcinogenic chemicals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28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6936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Background Info: State date: APDES Program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Alaska Pollutant Discharge Elimination System (APDES)</a:t>
            </a:r>
          </a:p>
          <a:p>
            <a:r>
              <a:rPr lang="en-US" dirty="0" smtClean="0"/>
              <a:t>Regulates the discharge of pollutants into Alaska’s waters</a:t>
            </a:r>
          </a:p>
          <a:p>
            <a:endParaRPr lang="en-US" dirty="0" smtClean="0"/>
          </a:p>
          <a:p>
            <a:r>
              <a:rPr lang="en-US" dirty="0" smtClean="0"/>
              <a:t>Staff reviewed both individual and general permits</a:t>
            </a:r>
          </a:p>
          <a:p>
            <a:pPr lvl="1"/>
            <a:r>
              <a:rPr lang="en-US" dirty="0" smtClean="0"/>
              <a:t>146 Individual permits </a:t>
            </a:r>
          </a:p>
          <a:p>
            <a:pPr lvl="1"/>
            <a:r>
              <a:rPr lang="en-US" dirty="0" smtClean="0"/>
              <a:t>General permits apply to a specific group or category of discharges</a:t>
            </a:r>
          </a:p>
          <a:p>
            <a:pPr lvl="2"/>
            <a:r>
              <a:rPr lang="en-US" dirty="0" smtClean="0"/>
              <a:t>Cook Inlet Oil and Gas GP (industry and geographic location)</a:t>
            </a:r>
          </a:p>
          <a:p>
            <a:pPr lvl="2"/>
            <a:r>
              <a:rPr lang="en-US" dirty="0" smtClean="0"/>
              <a:t>Placer Mining GP (industry)</a:t>
            </a:r>
          </a:p>
          <a:p>
            <a:pPr lvl="2"/>
            <a:r>
              <a:rPr lang="en-US" dirty="0" smtClean="0"/>
              <a:t>Number of GPs: potentially 100’s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8726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06701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Background Info: Common chemicals of concern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Arsenic- Technical and Policy issues</a:t>
            </a:r>
          </a:p>
          <a:p>
            <a:pPr lvl="1"/>
            <a:r>
              <a:rPr lang="en-US" dirty="0" smtClean="0"/>
              <a:t>AK waters withdrawn from HHC application</a:t>
            </a:r>
          </a:p>
          <a:p>
            <a:pPr lvl="1"/>
            <a:r>
              <a:rPr lang="en-US" dirty="0" smtClean="0"/>
              <a:t>Potential for new criteria to be an order of magnitude more conservative</a:t>
            </a:r>
          </a:p>
          <a:p>
            <a:r>
              <a:rPr lang="en-US" dirty="0" smtClean="0"/>
              <a:t>Cyanide- Technical issues</a:t>
            </a:r>
          </a:p>
          <a:p>
            <a:r>
              <a:rPr lang="en-US" dirty="0" smtClean="0"/>
              <a:t>Methylmercury- Technical and Policy issues</a:t>
            </a:r>
          </a:p>
          <a:p>
            <a:pPr lvl="1"/>
            <a:r>
              <a:rPr lang="en-US" dirty="0" smtClean="0"/>
              <a:t>Based on fish tissue rather than water column</a:t>
            </a:r>
          </a:p>
          <a:p>
            <a:pPr lvl="1"/>
            <a:r>
              <a:rPr lang="en-US" dirty="0" smtClean="0"/>
              <a:t>Background concentrations in AK waters may exceed recommended criteria</a:t>
            </a:r>
          </a:p>
          <a:p>
            <a:r>
              <a:rPr lang="en-US" dirty="0" smtClean="0"/>
              <a:t>PCBs- Technical issues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2627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197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Background Info: “Problem chemicals”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2829"/>
            <a:ext cx="10972800" cy="423454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“</a:t>
            </a:r>
            <a:r>
              <a:rPr lang="en-US" dirty="0"/>
              <a:t>M</a:t>
            </a:r>
            <a:r>
              <a:rPr lang="en-US" dirty="0" smtClean="0"/>
              <a:t>ajor” dischargers are required to sample for a much larger suite of chemicals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“Major” applies to a limited number of permits (≥ 1 million gallons)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 many cases the current method detection limit (MDL) technology may not be accurate enough to detect the presence of a particular chemical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Majority of </a:t>
            </a:r>
            <a:r>
              <a:rPr lang="en-US" dirty="0" smtClean="0"/>
              <a:t>chemicals </a:t>
            </a:r>
            <a:r>
              <a:rPr lang="en-US" dirty="0"/>
              <a:t>with </a:t>
            </a:r>
            <a:r>
              <a:rPr lang="en-US" dirty="0" smtClean="0"/>
              <a:t>MDL issues are </a:t>
            </a:r>
            <a:r>
              <a:rPr lang="en-US" dirty="0"/>
              <a:t>not manufactured in AK</a:t>
            </a:r>
          </a:p>
          <a:p>
            <a:pPr lvl="2"/>
            <a:r>
              <a:rPr lang="en-US" dirty="0" err="1"/>
              <a:t>Pentachlorobenzene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517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877232"/>
            <a:ext cx="10363200" cy="7591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Purpose of Technical Workgroup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299363" y="2171051"/>
            <a:ext cx="5866659" cy="41853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Provide technical feedback on issues associated with development of human health criteria (HHC) in state water quality standards</a:t>
            </a:r>
          </a:p>
          <a:p>
            <a:pPr marL="678942" lvl="1" indent="-285750">
              <a:buFont typeface="Arial" panose="020B0604020202020204" pitchFamily="34" charset="0"/>
              <a:buChar char="•"/>
            </a:pPr>
            <a:r>
              <a:rPr lang="en-US" sz="2600" b="1" dirty="0" smtClean="0">
                <a:solidFill>
                  <a:srgbClr val="FFFF00"/>
                </a:solidFill>
              </a:rPr>
              <a:t>Develop a Summary Report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6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Identify key sources of information that may be applicable to the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dirty="0" smtClean="0"/>
              <a:t>Ensure a variety of stakeholder voices are heard</a:t>
            </a:r>
          </a:p>
          <a:p>
            <a:pPr>
              <a:buFont typeface="ESRI Environmental &amp; Icons" panose="02000400000000000000" pitchFamily="2" charset="0"/>
              <a:buChar char="9"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0679" y="2271604"/>
            <a:ext cx="4731721" cy="292855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557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5895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Recent </a:t>
            </a:r>
            <a:r>
              <a:rPr lang="en-US" sz="3600" smtClean="0"/>
              <a:t>HHC Decisions: </a:t>
            </a:r>
            <a:r>
              <a:rPr lang="en-US" sz="3600" dirty="0" smtClean="0"/>
              <a:t>Washington-EPA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4796"/>
            <a:ext cx="10972800" cy="4649804"/>
          </a:xfrm>
        </p:spPr>
        <p:txBody>
          <a:bodyPr/>
          <a:lstStyle/>
          <a:p>
            <a:r>
              <a:rPr lang="en-US" dirty="0" smtClean="0"/>
              <a:t>EPA has made a final determination on proposed WQS </a:t>
            </a:r>
          </a:p>
          <a:p>
            <a:pPr lvl="1"/>
            <a:r>
              <a:rPr lang="en-US" dirty="0" smtClean="0"/>
              <a:t>Approved CRL of 10</a:t>
            </a:r>
            <a:r>
              <a:rPr lang="en-US" baseline="30000" dirty="0" smtClean="0"/>
              <a:t>-6  </a:t>
            </a:r>
            <a:endParaRPr lang="en-US" dirty="0" smtClean="0"/>
          </a:p>
          <a:p>
            <a:pPr lvl="1"/>
            <a:r>
              <a:rPr lang="en-US" dirty="0" smtClean="0"/>
              <a:t>Approved FCR of 175</a:t>
            </a:r>
          </a:p>
          <a:p>
            <a:pPr lvl="1"/>
            <a:r>
              <a:rPr lang="en-US" dirty="0" smtClean="0"/>
              <a:t>Approved 14 HHC</a:t>
            </a:r>
          </a:p>
          <a:p>
            <a:pPr lvl="1"/>
            <a:r>
              <a:rPr lang="en-US" dirty="0" smtClean="0"/>
              <a:t>Disapproved and promulgated 99 HHC</a:t>
            </a:r>
          </a:p>
          <a:p>
            <a:pPr lvl="2"/>
            <a:r>
              <a:rPr lang="en-US" dirty="0" smtClean="0"/>
              <a:t>Based on WA use of BCF instead of BAF</a:t>
            </a:r>
          </a:p>
          <a:p>
            <a:pPr lvl="2"/>
            <a:r>
              <a:rPr lang="en-US" dirty="0" smtClean="0"/>
              <a:t>Based on WA use of RSC of 1</a:t>
            </a:r>
          </a:p>
          <a:p>
            <a:pPr lvl="2"/>
            <a:r>
              <a:rPr lang="en-US" dirty="0" smtClean="0"/>
              <a:t>EPA modified WA RSC from 1 to 0.5 because WA included anadromous and marine species</a:t>
            </a:r>
          </a:p>
          <a:p>
            <a:pPr lvl="1"/>
            <a:r>
              <a:rPr lang="en-US" dirty="0" smtClean="0"/>
              <a:t>Withdrew proposed criteria for arsenic, dioxin, and thallium</a:t>
            </a:r>
          </a:p>
          <a:p>
            <a:pPr lvl="2"/>
            <a:r>
              <a:rPr lang="en-US" dirty="0" smtClean="0"/>
              <a:t>Technical concerns- 2018?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080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5895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Recent HHC Decisions: Idaho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4796"/>
            <a:ext cx="10972800" cy="4649804"/>
          </a:xfrm>
        </p:spPr>
        <p:txBody>
          <a:bodyPr/>
          <a:lstStyle/>
          <a:p>
            <a:r>
              <a:rPr lang="en-US" dirty="0" smtClean="0"/>
              <a:t>Idaho submitted final WQS to EPA on 12/13</a:t>
            </a:r>
          </a:p>
          <a:p>
            <a:pPr lvl="1"/>
            <a:r>
              <a:rPr lang="en-US" dirty="0" smtClean="0"/>
              <a:t>Adopted CRL of 10</a:t>
            </a:r>
            <a:r>
              <a:rPr lang="en-US" baseline="30000" dirty="0" smtClean="0"/>
              <a:t>-5  </a:t>
            </a:r>
            <a:endParaRPr lang="en-US" dirty="0" smtClean="0"/>
          </a:p>
          <a:p>
            <a:pPr lvl="1"/>
            <a:r>
              <a:rPr lang="en-US" dirty="0" smtClean="0"/>
              <a:t>Adopted FCR of 66.5</a:t>
            </a:r>
          </a:p>
          <a:p>
            <a:pPr lvl="2"/>
            <a:r>
              <a:rPr lang="en-US" dirty="0" smtClean="0"/>
              <a:t>Included anadromous species, tilapia, and several species of marine shellfish not found in state waters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Based on mean (70</a:t>
            </a:r>
            <a:r>
              <a:rPr lang="en-US" baseline="30000" dirty="0" smtClean="0"/>
              <a:t>th</a:t>
            </a:r>
            <a:r>
              <a:rPr lang="en-US" dirty="0" smtClean="0"/>
              <a:t> percentile) of sub-population (Nez Perce tribe) with highest consuming populace</a:t>
            </a:r>
          </a:p>
          <a:p>
            <a:pPr lvl="3"/>
            <a:r>
              <a:rPr lang="en-US" dirty="0" smtClean="0"/>
              <a:t>Protective of 95</a:t>
            </a:r>
            <a:r>
              <a:rPr lang="en-US" baseline="30000" dirty="0" smtClean="0"/>
              <a:t>th</a:t>
            </a:r>
            <a:r>
              <a:rPr lang="en-US" dirty="0" smtClean="0"/>
              <a:t> percentile of </a:t>
            </a:r>
            <a:r>
              <a:rPr lang="en-US" smtClean="0"/>
              <a:t>general population</a:t>
            </a:r>
          </a:p>
          <a:p>
            <a:pPr lvl="3"/>
            <a:endParaRPr lang="en-US" dirty="0" smtClean="0"/>
          </a:p>
          <a:p>
            <a:pPr lvl="2"/>
            <a:r>
              <a:rPr lang="en-US" dirty="0" smtClean="0"/>
              <a:t>Applies an RSC of 0.2-0.8 with no adjustment for inclusion of marine species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419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4274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Question: Where do Marine Mammals Fit In? 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1736203"/>
            <a:ext cx="10972800" cy="458839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Context: The Technical Workgroup has been grappling with how to address the consumption of marine mammals in the HHC formula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Identified the BAF/BCF as one place where they can be accounted for. </a:t>
            </a:r>
          </a:p>
          <a:p>
            <a:pPr lvl="1"/>
            <a:r>
              <a:rPr lang="en-US" dirty="0" smtClean="0"/>
              <a:t>The bioaccumulation values provided by EPA may/may not have considered the consumption of marine mammals.</a:t>
            </a:r>
          </a:p>
          <a:p>
            <a:endParaRPr lang="en-US" dirty="0"/>
          </a:p>
          <a:p>
            <a:r>
              <a:rPr lang="en-US" dirty="0" smtClean="0"/>
              <a:t>Dr</a:t>
            </a:r>
            <a:r>
              <a:rPr lang="en-US" dirty="0"/>
              <a:t>. Frank </a:t>
            </a:r>
            <a:r>
              <a:rPr lang="en-US" dirty="0" err="1"/>
              <a:t>Gobas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dirty="0" smtClean="0"/>
              <a:t>Faculty at Simon Fraser University 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uthor of numerous papers on food web bioaccumulation models</a:t>
            </a:r>
          </a:p>
          <a:p>
            <a:pPr lvl="1"/>
            <a:r>
              <a:rPr lang="en-US" dirty="0" smtClean="0"/>
              <a:t>Instrumental in developing EPA recommended national BAF values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2825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3117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Questions posed to Dr. </a:t>
            </a:r>
            <a:r>
              <a:rPr lang="en-US" sz="3600" dirty="0" err="1" smtClean="0"/>
              <a:t>Gobas</a:t>
            </a:r>
            <a:r>
              <a:rPr lang="en-US" sz="3600" dirty="0" smtClean="0"/>
              <a:t> (Slide 1 of 2)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What marine mammals are </a:t>
            </a:r>
            <a:r>
              <a:rPr lang="en-US" dirty="0" err="1"/>
              <a:t>bioaccumulating</a:t>
            </a:r>
            <a:r>
              <a:rPr lang="en-US" dirty="0"/>
              <a:t> contaminants from waters under CWA  jurisdiction (i.e. near shore marine, estuarine, and fresh water</a:t>
            </a:r>
            <a:r>
              <a:rPr lang="en-US" dirty="0" smtClean="0"/>
              <a:t>)?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Corollary:  Do some marine mammals have a fraction of their body burden that comes from CWA jurisdiction waters?  How would we get at fractional uptake</a:t>
            </a:r>
            <a:r>
              <a:rPr lang="en-US" dirty="0" smtClean="0"/>
              <a:t>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How would we incorporate consideration of marine mammals in EPA’s current BAF methodology?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 txBox="1">
            <a:spLocks/>
          </p:cNvSpPr>
          <p:nvPr/>
        </p:nvSpPr>
        <p:spPr>
          <a:xfrm>
            <a:off x="4432968" y="6324600"/>
            <a:ext cx="3326063" cy="365125"/>
          </a:xfrm>
          <a:prstGeom prst="rect">
            <a:avLst/>
          </a:prstGeom>
        </p:spPr>
        <p:txBody>
          <a:bodyPr vert="horz" lIns="0" tIns="0" rIns="0" bIns="0" anchor="b"/>
          <a:lstStyle>
            <a:defPPr>
              <a:defRPr lang="en-US"/>
            </a:defPPr>
            <a:lvl1pPr marL="0" algn="l" defTabSz="914400" rtl="0" eaLnBrk="1" latinLnBrk="0" hangingPunct="1">
              <a:defRPr kumimoji="0" sz="1200" kern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332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How do we take into account variation in bioaccumulation by life stage or season in developing BAFs for use in AWQC development</a:t>
            </a:r>
            <a:r>
              <a:rPr lang="en-US" dirty="0" smtClean="0"/>
              <a:t>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Do you have any thoughts as to how we would deal with differences in diet and bioaccumulation across Alaska in developing AWQC</a:t>
            </a:r>
            <a:r>
              <a:rPr lang="en-US" dirty="0" smtClean="0"/>
              <a:t>?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What are we missing?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73117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Questions posed to Dr. </a:t>
            </a:r>
            <a:r>
              <a:rPr lang="en-US" sz="3600" dirty="0" err="1" smtClean="0"/>
              <a:t>Gobas</a:t>
            </a:r>
            <a:r>
              <a:rPr lang="en-US" sz="3600" dirty="0" smtClean="0"/>
              <a:t> (Slide 2 of 2)</a:t>
            </a:r>
            <a:endParaRPr lang="en-US" sz="36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/>
        </p:nvSpPr>
        <p:spPr>
          <a:xfrm>
            <a:off x="4432968" y="6324600"/>
            <a:ext cx="3326063" cy="365125"/>
          </a:xfrm>
          <a:prstGeom prst="rect">
            <a:avLst/>
          </a:prstGeom>
        </p:spPr>
        <p:txBody>
          <a:bodyPr vert="horz" lIns="0" tIns="0" rIns="0" bIns="0" anchor="b"/>
          <a:lstStyle>
            <a:defPPr>
              <a:defRPr lang="en-US"/>
            </a:defPPr>
            <a:lvl1pPr marL="0" algn="l" defTabSz="914400" rtl="0" eaLnBrk="1" latinLnBrk="0" hangingPunct="1">
              <a:defRPr kumimoji="0" sz="1200" kern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196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085822"/>
            <a:ext cx="10972800" cy="893218"/>
          </a:xfrm>
        </p:spPr>
        <p:txBody>
          <a:bodyPr>
            <a:noAutofit/>
          </a:bodyPr>
          <a:lstStyle/>
          <a:p>
            <a:r>
              <a:rPr lang="en-US" sz="3600" dirty="0" smtClean="0"/>
              <a:t>Question: What Chemicals with HHC Are Documented In Alaska?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05554"/>
            <a:ext cx="10972800" cy="392428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DEC Whitepaper</a:t>
            </a:r>
          </a:p>
          <a:p>
            <a:pPr lvl="1"/>
            <a:r>
              <a:rPr lang="en-US" dirty="0"/>
              <a:t>DEC reviewed the following:</a:t>
            </a:r>
          </a:p>
          <a:p>
            <a:pPr lvl="1"/>
            <a:r>
              <a:rPr lang="en-US" dirty="0"/>
              <a:t>EPA Toxic Release Inventory (TRI)</a:t>
            </a:r>
          </a:p>
          <a:p>
            <a:pPr lvl="1"/>
            <a:r>
              <a:rPr lang="en-US" dirty="0"/>
              <a:t>DEC Contaminated Sites database</a:t>
            </a:r>
          </a:p>
          <a:p>
            <a:pPr lvl="1"/>
            <a:r>
              <a:rPr lang="en-US" dirty="0"/>
              <a:t>DEC wastewater discharge permits</a:t>
            </a:r>
          </a:p>
          <a:p>
            <a:endParaRPr lang="en-US" dirty="0" smtClean="0"/>
          </a:p>
          <a:p>
            <a:r>
              <a:rPr lang="en-US" dirty="0" smtClean="0"/>
              <a:t>PAH/metals are common in permits and C-Sites</a:t>
            </a:r>
          </a:p>
          <a:p>
            <a:r>
              <a:rPr lang="en-US" dirty="0" smtClean="0"/>
              <a:t>Limited number of highly </a:t>
            </a:r>
            <a:r>
              <a:rPr lang="en-US" dirty="0" err="1" smtClean="0"/>
              <a:t>bioaccumulative</a:t>
            </a:r>
            <a:r>
              <a:rPr lang="en-US" dirty="0" smtClean="0"/>
              <a:t> chemicals </a:t>
            </a:r>
            <a:r>
              <a:rPr lang="en-US" dirty="0"/>
              <a:t>identified </a:t>
            </a:r>
            <a:r>
              <a:rPr lang="en-US" dirty="0" smtClean="0"/>
              <a:t>(&gt;</a:t>
            </a:r>
            <a:r>
              <a:rPr lang="en-US" dirty="0" smtClean="0"/>
              <a:t>5000 </a:t>
            </a:r>
            <a:r>
              <a:rPr lang="en-US" smtClean="0"/>
              <a:t>BAF value per </a:t>
            </a:r>
            <a:r>
              <a:rPr lang="en-US" dirty="0" smtClean="0"/>
              <a:t>Toxics Control Substances Act)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95840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2502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4703</TotalTime>
  <Words>1619</Words>
  <Application>Microsoft Office PowerPoint</Application>
  <PresentationFormat>Widescreen</PresentationFormat>
  <Paragraphs>241</Paragraphs>
  <Slides>23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Constantia</vt:lpstr>
      <vt:lpstr>ESRI Environmental &amp; Icons</vt:lpstr>
      <vt:lpstr>Wingdings 2</vt:lpstr>
      <vt:lpstr>Flow</vt:lpstr>
      <vt:lpstr>Water Quality Standards Human Health Criteria  Technical Workgroup Meeting #9 </vt:lpstr>
      <vt:lpstr>Webinar instructions:</vt:lpstr>
      <vt:lpstr>Purpose of Technical Workgroup</vt:lpstr>
      <vt:lpstr>Recent HHC Decisions: Washington-EPA</vt:lpstr>
      <vt:lpstr>Recent HHC Decisions: Idaho</vt:lpstr>
      <vt:lpstr>Question: Where do Marine Mammals Fit In? </vt:lpstr>
      <vt:lpstr>Questions posed to Dr. Gobas (Slide 1 of 2)</vt:lpstr>
      <vt:lpstr>Questions posed to Dr. Gobas (Slide 2 of 2)</vt:lpstr>
      <vt:lpstr>Question: What Chemicals with HHC Are Documented In Alaska?</vt:lpstr>
      <vt:lpstr>Which chemicals are we talking about? </vt:lpstr>
      <vt:lpstr>USFWS/DHSS Comments</vt:lpstr>
      <vt:lpstr>Discussion </vt:lpstr>
      <vt:lpstr>Discussion </vt:lpstr>
      <vt:lpstr>Discussion </vt:lpstr>
      <vt:lpstr>ADF&amp;G Update</vt:lpstr>
      <vt:lpstr>Next steps</vt:lpstr>
      <vt:lpstr>Public Comments </vt:lpstr>
      <vt:lpstr>PowerPoint Presentation</vt:lpstr>
      <vt:lpstr>Background Info: Federal data</vt:lpstr>
      <vt:lpstr>Background Info: State data (Contaminated Sites (C-Sites))</vt:lpstr>
      <vt:lpstr>Background Info: State date: APDES Program</vt:lpstr>
      <vt:lpstr>Background Info: Common chemicals of concern</vt:lpstr>
      <vt:lpstr>Background Info: “Problem chemicals”</vt:lpstr>
    </vt:vector>
  </TitlesOfParts>
  <Company>DEC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Tabor, Brock</dc:creator>
  <cp:lastModifiedBy>Tabor, Brock</cp:lastModifiedBy>
  <cp:revision>69</cp:revision>
  <dcterms:created xsi:type="dcterms:W3CDTF">2016-11-29T20:23:19Z</dcterms:created>
  <dcterms:modified xsi:type="dcterms:W3CDTF">2016-12-19T17:23:18Z</dcterms:modified>
</cp:coreProperties>
</file>