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8" r:id="rId2"/>
    <p:sldId id="259" r:id="rId3"/>
    <p:sldId id="260" r:id="rId4"/>
    <p:sldId id="257" r:id="rId5"/>
    <p:sldId id="271" r:id="rId6"/>
    <p:sldId id="274" r:id="rId7"/>
    <p:sldId id="272" r:id="rId8"/>
    <p:sldId id="283" r:id="rId9"/>
    <p:sldId id="266" r:id="rId10"/>
    <p:sldId id="276" r:id="rId11"/>
    <p:sldId id="277" r:id="rId12"/>
    <p:sldId id="278" r:id="rId13"/>
    <p:sldId id="294" r:id="rId14"/>
    <p:sldId id="285" r:id="rId15"/>
    <p:sldId id="286" r:id="rId16"/>
    <p:sldId id="288" r:id="rId17"/>
    <p:sldId id="289" r:id="rId18"/>
    <p:sldId id="290" r:id="rId19"/>
    <p:sldId id="291" r:id="rId20"/>
    <p:sldId id="292" r:id="rId21"/>
    <p:sldId id="280" r:id="rId22"/>
    <p:sldId id="282" r:id="rId23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7012" autoAdjust="0"/>
    <p:restoredTop sz="73684" autoAdjust="0"/>
  </p:normalViewPr>
  <p:slideViewPr>
    <p:cSldViewPr snapToGrid="0">
      <p:cViewPr varScale="1">
        <p:scale>
          <a:sx n="73" d="100"/>
          <a:sy n="73" d="100"/>
        </p:scale>
        <p:origin x="232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1027140D-8363-4FE6-8894-5DD70CE864FE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CC7991D7-A81D-4070-BEF7-8EBF9B91E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631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3D4FFEB8-539C-4693-A4B9-9EB1F5F04588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1"/>
            <a:ext cx="5588000" cy="3655457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65103525-B6B2-4EB0-A3CC-DC2A50511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940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82E93-6F94-4E75-A8A2-586EE043A40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333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Washington</a:t>
            </a:r>
            <a:r>
              <a:rPr lang="en-US" baseline="0" dirty="0" smtClean="0"/>
              <a:t> Ecology is considering use of fish tissue data for all of the pollutants with HHC since those values apply bioaccumulation/</a:t>
            </a:r>
            <a:r>
              <a:rPr lang="en-US" baseline="0" dirty="0" err="1" smtClean="0"/>
              <a:t>bioconcentration</a:t>
            </a:r>
            <a:r>
              <a:rPr lang="en-US" baseline="0" dirty="0" smtClean="0"/>
              <a:t> values.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03525-B6B2-4EB0-A3CC-DC2A5051167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579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03525-B6B2-4EB0-A3CC-DC2A5051167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515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 wants</a:t>
            </a:r>
            <a:r>
              <a:rPr lang="en-US" baseline="0" dirty="0" smtClean="0"/>
              <a:t> to finalize and public notice the TWG report this summer.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03525-B6B2-4EB0-A3CC-DC2A5051167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9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F8A0F-212D-427F-9C19-CA94CDDDDE6D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941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</a:t>
            </a:r>
            <a:r>
              <a:rPr lang="en-US" baseline="0" dirty="0" smtClean="0"/>
              <a:t> the new few months DEC will provide you with information on this issue, how other states have acted and the information/process they used, and potential options DEC has identified. A final Workgroup report will be generated based on the comments generated over the course of this process.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DEC will use this report to inform our decision-making process as we move forward in our revisions to the HHC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95335-5F7F-496E-BD63-B1417426ADEA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319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95335-5F7F-496E-BD63-B1417426ADEA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521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</a:t>
            </a:r>
            <a:r>
              <a:rPr lang="en-US" baseline="0" dirty="0" smtClean="0"/>
              <a:t> the last meeting there was a request for DEC to take another look at the species used in the NHANES study and include those species as part of the ADF&amp;G analysis. DEC has information on consumption but not information on habitat appointment values specific to Alaska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 far we have only discuss full inclusion (species in white) or exclusion (marine species of fish other than salmon).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03525-B6B2-4EB0-A3CC-DC2A5051167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426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All regions reported consumption of halibut .</a:t>
            </a:r>
            <a:r>
              <a:rPr lang="en-US" baseline="0" dirty="0" smtClean="0"/>
              <a:t> </a:t>
            </a:r>
            <a:r>
              <a:rPr lang="en-US" b="1" baseline="0" dirty="0" smtClean="0"/>
              <a:t>0.3 </a:t>
            </a:r>
            <a:r>
              <a:rPr lang="en-US" b="1" baseline="0" dirty="0" err="1" smtClean="0"/>
              <a:t>gpd</a:t>
            </a:r>
            <a:r>
              <a:rPr lang="en-US" b="1" baseline="0" dirty="0" smtClean="0"/>
              <a:t> Per capita in Arctic Alaska to 45.6 </a:t>
            </a:r>
            <a:r>
              <a:rPr lang="en-US" b="1" baseline="0" dirty="0" err="1" smtClean="0"/>
              <a:t>gpd</a:t>
            </a:r>
            <a:r>
              <a:rPr lang="en-US" b="1" baseline="0" dirty="0" smtClean="0"/>
              <a:t> in Southeast AK.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Focus of the TWG to date as been Rural/Consumers/90</a:t>
            </a:r>
            <a:r>
              <a:rPr lang="en-US" baseline="30000" dirty="0" smtClean="0"/>
              <a:t>th</a:t>
            </a:r>
            <a:r>
              <a:rPr lang="en-US" baseline="0" dirty="0" smtClean="0"/>
              <a:t> percentile – 329.7 g/day.  Adjusted from 318.4 previously.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ADF&amp;G Rural value is slightly above the 90</a:t>
            </a:r>
            <a:r>
              <a:rPr lang="en-US" baseline="30000" dirty="0" smtClean="0"/>
              <a:t>th</a:t>
            </a:r>
            <a:r>
              <a:rPr lang="en-US" baseline="0" dirty="0" smtClean="0"/>
              <a:t> percentile value for Cook Inlet (local study) but significantly lower than preliminary data from </a:t>
            </a:r>
            <a:r>
              <a:rPr lang="en-US" baseline="0" dirty="0" err="1" smtClean="0"/>
              <a:t>Sun’aq</a:t>
            </a:r>
            <a:r>
              <a:rPr lang="en-US" baseline="0" dirty="0" smtClean="0"/>
              <a:t> tribe. The </a:t>
            </a:r>
            <a:r>
              <a:rPr lang="en-US" baseline="0" dirty="0" err="1" smtClean="0"/>
              <a:t>Sun’aq</a:t>
            </a:r>
            <a:r>
              <a:rPr lang="en-US" baseline="0" dirty="0" smtClean="0"/>
              <a:t> study.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There’s lots of policy issues in play at the moment that may add additional sidebars to the choices such as tribal treaty rights and Idaho’s approval/disapproval.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03525-B6B2-4EB0-A3CC-DC2A5051167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677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 tried to present the “sidebars” affecting your decisions</a:t>
            </a:r>
            <a:r>
              <a:rPr lang="en-US" baseline="0" dirty="0" smtClean="0"/>
              <a:t> in the technical analysis paper.  Essentially, we are confirming that the TWG is in agreement on this issue- or if there is dissention among members of the group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03525-B6B2-4EB0-A3CC-DC2A5051167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521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Word</a:t>
            </a:r>
            <a:r>
              <a:rPr lang="en-US" baseline="0" dirty="0" smtClean="0"/>
              <a:t> of thanks to Lori and Sandrine for helping me narrow down the range of viable options for the workgroup to consider.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03525-B6B2-4EB0-A3CC-DC2A5051167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615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Essentially- the take home message</a:t>
            </a:r>
            <a:r>
              <a:rPr lang="en-US" baseline="0" dirty="0" smtClean="0"/>
              <a:t> is if you aren’t going to do it right, you are not necessarily going to be able to scientifically defend your decisions.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03525-B6B2-4EB0-A3CC-DC2A5051167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45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EB85B-F710-4600-B42A-FB317F36440F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4/13/2017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DBF5F9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2741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0DC2E-BD4F-4D74-B85C-A7D848BA671B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4/13/2017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78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AEC70-1C18-4201-BCCB-D04E9C2B1449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4/13/2017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841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5867-1382-420E-A82A-2032627DCF96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4/13/2017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45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67F8-0D89-4432-B727-128246128D3A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4/13/2017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DBF5F9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02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D77B-C162-4E53-8736-D4E81ACD2BB7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4/13/2017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00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6EA4-43C4-4FF8-85C8-5750B00E0E98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4/13/2017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472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731D-9FA4-4B72-B090-37597DA7AE6A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4/13/2017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05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88E8E-5408-46E3-B512-042DAEE82EB4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4/13/2017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830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F3381-FE08-4D9C-AD3B-E30FE6E5C394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4/13/2017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374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96BB-50E6-41A0-803E-7B6FD4365B1A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4/13/2017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47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EC5059-5F59-465E-B2DB-74166F3EB92C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4/13/2017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944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864973"/>
            <a:ext cx="7851648" cy="4053867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Water Quality Standards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Human Health Criteria </a:t>
            </a:r>
            <a:r>
              <a:rPr lang="en-US" dirty="0">
                <a:solidFill>
                  <a:srgbClr val="FFFF00"/>
                </a:solidFill>
              </a:rPr>
              <a:t/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sz="4400" dirty="0" smtClean="0">
                <a:solidFill>
                  <a:srgbClr val="FFFF00"/>
                </a:solidFill>
              </a:rPr>
              <a:t>Technical Workgroup</a:t>
            </a:r>
            <a:br>
              <a:rPr lang="en-US" sz="4400" dirty="0" smtClean="0">
                <a:solidFill>
                  <a:srgbClr val="FFFF00"/>
                </a:solidFill>
              </a:rPr>
            </a:br>
            <a:r>
              <a:rPr lang="en-US" sz="4400" dirty="0" smtClean="0">
                <a:solidFill>
                  <a:srgbClr val="FFFF00"/>
                </a:solidFill>
              </a:rPr>
              <a:t>Meeting #11</a:t>
            </a: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91200" y="4547937"/>
            <a:ext cx="6093161" cy="1535102"/>
          </a:xfrm>
        </p:spPr>
        <p:txBody>
          <a:bodyPr>
            <a:normAutofit/>
          </a:bodyPr>
          <a:lstStyle/>
          <a:p>
            <a:r>
              <a:rPr lang="en-US" sz="2000" dirty="0"/>
              <a:t>Alaska Department of Environmental Conservation</a:t>
            </a:r>
          </a:p>
          <a:p>
            <a:r>
              <a:rPr lang="en-US" sz="2000" dirty="0"/>
              <a:t>Division of Water- Water Quality Standards </a:t>
            </a:r>
          </a:p>
          <a:p>
            <a:r>
              <a:rPr lang="en-US" sz="2000" dirty="0" smtClean="0"/>
              <a:t>April 12, 2017</a:t>
            </a:r>
            <a:r>
              <a:rPr lang="en-US" sz="2000" dirty="0"/>
              <a:t>	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95624" y="6356351"/>
            <a:ext cx="44704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DBF5F9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83483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53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9474926" cy="92876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Marine mammals and the HHC Formula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(1) </a:t>
            </a:r>
            <a:r>
              <a:rPr lang="en-US" b="1" dirty="0" smtClean="0"/>
              <a:t>Fish Consumption Rate</a:t>
            </a:r>
          </a:p>
          <a:p>
            <a:pPr lvl="1"/>
            <a:r>
              <a:rPr lang="en-US" dirty="0" smtClean="0"/>
              <a:t>Exclude</a:t>
            </a:r>
          </a:p>
          <a:p>
            <a:pPr lvl="1"/>
            <a:r>
              <a:rPr lang="en-US" dirty="0" smtClean="0"/>
              <a:t>Include certain species or percentages of those species</a:t>
            </a:r>
          </a:p>
          <a:p>
            <a:pPr lvl="1"/>
            <a:r>
              <a:rPr lang="en-US" dirty="0" smtClean="0"/>
              <a:t>Full inclusion</a:t>
            </a:r>
          </a:p>
          <a:p>
            <a:pPr lvl="1"/>
            <a:endParaRPr lang="en-US" dirty="0"/>
          </a:p>
          <a:p>
            <a:r>
              <a:rPr lang="en-US" dirty="0" smtClean="0"/>
              <a:t>If you exclude you are consistent with EPA policy and practice.</a:t>
            </a:r>
          </a:p>
          <a:p>
            <a:r>
              <a:rPr lang="en-US" dirty="0" smtClean="0"/>
              <a:t>If you include you should expect a considerable amount of research regarding tissue-specific bioaccumulation factors will be required for scientific defensibility.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082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(2) Bioaccumulation</a:t>
            </a:r>
          </a:p>
          <a:p>
            <a:endParaRPr lang="en-US" dirty="0"/>
          </a:p>
          <a:p>
            <a:r>
              <a:rPr lang="en-US" dirty="0" smtClean="0"/>
              <a:t>If you exclude marine mammals </a:t>
            </a:r>
          </a:p>
          <a:p>
            <a:pPr lvl="1"/>
            <a:r>
              <a:rPr lang="en-US" dirty="0" smtClean="0"/>
              <a:t>Use percentage of Trophic Level 2-4 (EPA methodology)</a:t>
            </a:r>
          </a:p>
          <a:p>
            <a:pPr lvl="1"/>
            <a:r>
              <a:rPr lang="en-US" dirty="0" smtClean="0"/>
              <a:t>Use Trophic Level 4 (Washington)</a:t>
            </a:r>
          </a:p>
          <a:p>
            <a:pPr lvl="1"/>
            <a:endParaRPr lang="en-US" dirty="0"/>
          </a:p>
          <a:p>
            <a:r>
              <a:rPr lang="en-US" dirty="0" smtClean="0"/>
              <a:t>If you include marine mammals</a:t>
            </a:r>
          </a:p>
          <a:p>
            <a:pPr lvl="1"/>
            <a:r>
              <a:rPr lang="en-US" dirty="0" smtClean="0"/>
              <a:t>Will result in a range of tissue-specific BAFs</a:t>
            </a:r>
          </a:p>
          <a:p>
            <a:pPr lvl="1"/>
            <a:r>
              <a:rPr lang="en-US" dirty="0" smtClean="0"/>
              <a:t>Would need to establish tissue-specific estimates of consumption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4968240" cy="92876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Marine Mammal Options</a:t>
            </a:r>
            <a:endParaRPr lang="en-US" sz="3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5122" name="Picture 2" descr="Image result for marine mammal bioaccumul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9621" y="979849"/>
            <a:ext cx="4505325" cy="210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9679214" y="3113549"/>
            <a:ext cx="13951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Ecomare.com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96733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784168"/>
            <a:ext cx="11719560" cy="1455421"/>
          </a:xfrm>
        </p:spPr>
        <p:txBody>
          <a:bodyPr/>
          <a:lstStyle/>
          <a:p>
            <a:r>
              <a:rPr lang="en-US" dirty="0" smtClean="0"/>
              <a:t>(3) </a:t>
            </a:r>
            <a:r>
              <a:rPr lang="en-US" b="1" dirty="0" smtClean="0"/>
              <a:t>Relative Source Contribution</a:t>
            </a:r>
            <a:endParaRPr lang="en-US" b="1" dirty="0"/>
          </a:p>
          <a:p>
            <a:r>
              <a:rPr lang="en-US" sz="2400" dirty="0" smtClean="0"/>
              <a:t>Determined that RSC value of 0.2 is likely to be appropriate regardless of whether you adopt marine mammals or not.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4968240" cy="92876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Marine Mammal Options</a:t>
            </a:r>
            <a:endParaRPr lang="en-US" sz="3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7383" y="3513909"/>
            <a:ext cx="7471648" cy="256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en-US" sz="2400" dirty="0">
                <a:solidFill>
                  <a:prstClr val="black"/>
                </a:solidFill>
              </a:rPr>
              <a:t>Based on amount of uncertainty around exposure through the consumption of marine mammals and need to stay below the reference dose. </a:t>
            </a: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en-US" sz="2200" dirty="0">
                <a:solidFill>
                  <a:prstClr val="black"/>
                </a:solidFill>
              </a:rPr>
              <a:t>Potential for SSC using an adjusted RSC should marine mammal consumption be severely </a:t>
            </a:r>
            <a:r>
              <a:rPr lang="en-US" sz="2200" dirty="0" smtClean="0">
                <a:solidFill>
                  <a:prstClr val="black"/>
                </a:solidFill>
              </a:rPr>
              <a:t>limited (i.e., interior projects) </a:t>
            </a:r>
            <a:endParaRPr lang="en-US" sz="22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964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that DEC re-ran the ADF&amp;G data using pinnipeds</a:t>
            </a:r>
          </a:p>
          <a:p>
            <a:r>
              <a:rPr lang="en-US" dirty="0" smtClean="0"/>
              <a:t>Pros/Cons of including marine mammal are information related</a:t>
            </a:r>
          </a:p>
          <a:p>
            <a:pPr lvl="1"/>
            <a:r>
              <a:rPr lang="en-US" dirty="0" smtClean="0"/>
              <a:t>Lots of data saying that pollutants </a:t>
            </a:r>
            <a:r>
              <a:rPr lang="en-US" i="1" dirty="0" smtClean="0"/>
              <a:t>can </a:t>
            </a:r>
            <a:r>
              <a:rPr lang="en-US" dirty="0" smtClean="0"/>
              <a:t>exist</a:t>
            </a:r>
          </a:p>
          <a:p>
            <a:pPr lvl="1"/>
            <a:r>
              <a:rPr lang="en-US" dirty="0" smtClean="0"/>
              <a:t>Toxicity is tissue-dependent </a:t>
            </a:r>
          </a:p>
          <a:p>
            <a:pPr lvl="1"/>
            <a:r>
              <a:rPr lang="en-US" dirty="0" smtClean="0"/>
              <a:t>Degree of risk may vary depending on species and tissue consumed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13" name="Footer Placeholder 4"/>
          <p:cNvSpPr txBox="1">
            <a:spLocks/>
          </p:cNvSpPr>
          <p:nvPr/>
        </p:nvSpPr>
        <p:spPr>
          <a:xfrm>
            <a:off x="4432968" y="6324600"/>
            <a:ext cx="3326063" cy="365125"/>
          </a:xfrm>
          <a:prstGeom prst="rect">
            <a:avLst/>
          </a:prstGeom>
        </p:spPr>
        <p:txBody>
          <a:bodyPr vert="horz" lIns="0" tIns="0" rIns="0" bIns="0" anchor="b"/>
          <a:lstStyle>
            <a:defPPr>
              <a:defRPr lang="en-US"/>
            </a:defPPr>
            <a:lvl1pPr marL="0" algn="l" defTabSz="914400" rtl="0" eaLnBrk="1" latinLnBrk="0" hangingPunct="1">
              <a:defRPr kumimoji="0" sz="1200" kern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25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32826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Implementation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 provided a whitepaper and scenarios using variations of the HHC formula</a:t>
            </a:r>
          </a:p>
          <a:p>
            <a:r>
              <a:rPr lang="en-US" dirty="0" smtClean="0"/>
              <a:t>There are currently numerous tools available </a:t>
            </a:r>
          </a:p>
          <a:p>
            <a:pPr lvl="1"/>
            <a:r>
              <a:rPr lang="en-US" dirty="0" smtClean="0"/>
              <a:t>Permitting Tools: Mixing zones, compliance schedules, intake credits</a:t>
            </a:r>
          </a:p>
          <a:p>
            <a:pPr lvl="1"/>
            <a:r>
              <a:rPr lang="en-US" dirty="0" smtClean="0"/>
              <a:t>WQS: Reclassification, Site-specific criteria</a:t>
            </a:r>
          </a:p>
          <a:p>
            <a:r>
              <a:rPr lang="en-US" dirty="0" smtClean="0"/>
              <a:t>New tools coming</a:t>
            </a:r>
          </a:p>
          <a:p>
            <a:pPr lvl="1"/>
            <a:r>
              <a:rPr lang="en-US" dirty="0" smtClean="0"/>
              <a:t>WQS: Variances</a:t>
            </a:r>
          </a:p>
          <a:p>
            <a:r>
              <a:rPr lang="en-US" dirty="0" smtClean="0"/>
              <a:t>Other options</a:t>
            </a:r>
          </a:p>
          <a:p>
            <a:pPr lvl="1"/>
            <a:r>
              <a:rPr lang="en-US" dirty="0" smtClean="0"/>
              <a:t>Permitting Tool: Inclusion of Pollutant Minimization Plans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255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3282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Magnitude, Duration, and Frequency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98171"/>
            <a:ext cx="10972800" cy="4626429"/>
          </a:xfrm>
        </p:spPr>
        <p:txBody>
          <a:bodyPr>
            <a:normAutofit/>
          </a:bodyPr>
          <a:lstStyle/>
          <a:p>
            <a:r>
              <a:rPr lang="en-US" b="1" dirty="0" smtClean="0"/>
              <a:t>Magnitude: </a:t>
            </a:r>
            <a:r>
              <a:rPr lang="en-US" dirty="0" smtClean="0"/>
              <a:t>Numeric values</a:t>
            </a:r>
          </a:p>
          <a:p>
            <a:r>
              <a:rPr lang="en-US" b="1" dirty="0"/>
              <a:t>Duration: </a:t>
            </a:r>
            <a:r>
              <a:rPr lang="en-US" dirty="0"/>
              <a:t>The specified time period in which magnitude is calculated</a:t>
            </a:r>
          </a:p>
          <a:p>
            <a:pPr lvl="1"/>
            <a:r>
              <a:rPr lang="en-US" dirty="0"/>
              <a:t>Generally based on chronic exposure</a:t>
            </a:r>
          </a:p>
          <a:p>
            <a:pPr lvl="1"/>
            <a:r>
              <a:rPr lang="en-US" dirty="0"/>
              <a:t>Carcinogen duration is 70- years. </a:t>
            </a:r>
          </a:p>
          <a:p>
            <a:pPr lvl="2"/>
            <a:r>
              <a:rPr lang="en-US" dirty="0"/>
              <a:t>Might be applied by looking at the average of a long-term dataset</a:t>
            </a:r>
          </a:p>
          <a:p>
            <a:pPr lvl="1"/>
            <a:r>
              <a:rPr lang="en-US" dirty="0"/>
              <a:t>Non-carcinogens vary depending on the chemicals</a:t>
            </a:r>
          </a:p>
          <a:p>
            <a:pPr lvl="2"/>
            <a:r>
              <a:rPr lang="en-US" dirty="0"/>
              <a:t>Might be applied by using the average over a 30 day period/year/”long term </a:t>
            </a:r>
            <a:r>
              <a:rPr lang="en-US" dirty="0" err="1"/>
              <a:t>avg</a:t>
            </a:r>
            <a:r>
              <a:rPr lang="en-US" dirty="0" smtClean="0"/>
              <a:t>”</a:t>
            </a:r>
            <a:endParaRPr lang="en-US" b="1" dirty="0" smtClean="0"/>
          </a:p>
          <a:p>
            <a:r>
              <a:rPr lang="en-US" b="1" dirty="0" smtClean="0"/>
              <a:t>Frequency: </a:t>
            </a:r>
            <a:r>
              <a:rPr lang="en-US" dirty="0" smtClean="0"/>
              <a:t>Number of times you can exceed magnitude within a specific time period (i.e. duration). </a:t>
            </a:r>
          </a:p>
          <a:p>
            <a:pPr lvl="1"/>
            <a:r>
              <a:rPr lang="en-US" dirty="0" smtClean="0"/>
              <a:t>Generally 1 in 3 year approach is used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4545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659"/>
            <a:ext cx="109728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HHC and Water Quality Assessments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97945"/>
            <a:ext cx="10972800" cy="438912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Problem Statement: Pollutants with proposed HHC may be difficult to sample in the water column using existing technology</a:t>
            </a:r>
          </a:p>
          <a:p>
            <a:endParaRPr lang="en-US" dirty="0" smtClean="0"/>
          </a:p>
          <a:p>
            <a:r>
              <a:rPr lang="en-US" dirty="0" smtClean="0"/>
              <a:t>Use of fish tissue data may be useful as a second line of evidence</a:t>
            </a:r>
          </a:p>
          <a:p>
            <a:pPr lvl="1"/>
            <a:r>
              <a:rPr lang="en-US" dirty="0" smtClean="0"/>
              <a:t>Exposure pathway approach (</a:t>
            </a:r>
            <a:r>
              <a:rPr lang="en-US" dirty="0" err="1" smtClean="0"/>
              <a:t>RfD</a:t>
            </a:r>
            <a:r>
              <a:rPr lang="en-US" dirty="0" smtClean="0"/>
              <a:t> *BW / FCR or DW Intake)</a:t>
            </a:r>
          </a:p>
          <a:p>
            <a:pPr lvl="1"/>
            <a:r>
              <a:rPr lang="en-US" dirty="0" smtClean="0"/>
              <a:t>Fish Tissue sampling is not easily </a:t>
            </a:r>
            <a:r>
              <a:rPr lang="en-US" dirty="0"/>
              <a:t>conducted due to low number of </a:t>
            </a:r>
            <a:r>
              <a:rPr lang="en-US" dirty="0" smtClean="0"/>
              <a:t>commercial labs </a:t>
            </a:r>
            <a:endParaRPr lang="en-US" dirty="0"/>
          </a:p>
          <a:p>
            <a:pPr marL="393192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More research will be required before DEC can commit to a particular assessment or 303(d) listing determination process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657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197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HHC and Permits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95541"/>
            <a:ext cx="10972800" cy="438912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Reasonable Potential Analysis</a:t>
            </a:r>
          </a:p>
          <a:p>
            <a:pPr lvl="1"/>
            <a:r>
              <a:rPr lang="en-US" dirty="0" smtClean="0"/>
              <a:t>May be appropriate to consider Total rather than Dissolved concentrations for many pollutants with HHC values</a:t>
            </a:r>
          </a:p>
          <a:p>
            <a:pPr lvl="2"/>
            <a:r>
              <a:rPr lang="en-US" dirty="0" smtClean="0"/>
              <a:t>Recommended for methylmercury and metals</a:t>
            </a:r>
          </a:p>
          <a:p>
            <a:pPr lvl="2"/>
            <a:r>
              <a:rPr lang="en-US" dirty="0" smtClean="0"/>
              <a:t>Unsure about POPs</a:t>
            </a:r>
          </a:p>
          <a:p>
            <a:pPr lvl="2"/>
            <a:r>
              <a:rPr lang="en-US" dirty="0" smtClean="0"/>
              <a:t>Oregon has an approach that may be promising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Numerous tools currently available</a:t>
            </a:r>
          </a:p>
          <a:p>
            <a:pPr lvl="1"/>
            <a:r>
              <a:rPr lang="en-US" dirty="0" smtClean="0"/>
              <a:t>Mixing zones (use average conditions of effluent and ambient waters)</a:t>
            </a:r>
          </a:p>
          <a:p>
            <a:pPr lvl="1"/>
            <a:r>
              <a:rPr lang="en-US" dirty="0" smtClean="0"/>
              <a:t>Compliance Schedules</a:t>
            </a:r>
          </a:p>
          <a:p>
            <a:pPr lvl="1"/>
            <a:r>
              <a:rPr lang="en-US" dirty="0" smtClean="0"/>
              <a:t>Intake credits</a:t>
            </a:r>
          </a:p>
          <a:p>
            <a:pPr marL="393192" lvl="1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007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69363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HHC and Water Quality Standards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82478"/>
            <a:ext cx="10972800" cy="4389120"/>
          </a:xfrm>
        </p:spPr>
        <p:txBody>
          <a:bodyPr>
            <a:normAutofit/>
          </a:bodyPr>
          <a:lstStyle/>
          <a:p>
            <a:r>
              <a:rPr lang="en-US" dirty="0" smtClean="0"/>
              <a:t>Current regulations allow for the use of certain WQS tools when a designated use or criteria cannot be attained due to background “natural” conditions</a:t>
            </a:r>
          </a:p>
          <a:p>
            <a:pPr lvl="1"/>
            <a:r>
              <a:rPr lang="en-US" dirty="0" smtClean="0"/>
              <a:t>Waterbody Reclassification </a:t>
            </a:r>
          </a:p>
          <a:p>
            <a:pPr lvl="1"/>
            <a:r>
              <a:rPr lang="en-US" dirty="0" smtClean="0"/>
              <a:t>Site Specific Criteria</a:t>
            </a:r>
          </a:p>
          <a:p>
            <a:pPr lvl="1"/>
            <a:endParaRPr lang="en-US" dirty="0"/>
          </a:p>
          <a:p>
            <a:r>
              <a:rPr lang="en-US" dirty="0" smtClean="0"/>
              <a:t>Natural Conditions regulations do NOT apply to human health criteria</a:t>
            </a:r>
          </a:p>
          <a:p>
            <a:pPr lvl="1"/>
            <a:r>
              <a:rPr lang="en-US" dirty="0" smtClean="0"/>
              <a:t>Natural conditions regulations only apply to aquatic life</a:t>
            </a:r>
          </a:p>
          <a:p>
            <a:pPr lvl="1"/>
            <a:r>
              <a:rPr lang="en-US" dirty="0" smtClean="0"/>
              <a:t>While a natural condition may exist, it does not necessarily mean that human health is protected when exposure occurs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18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8546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60396"/>
            <a:ext cx="10972800" cy="78507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New tools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891" y="1645920"/>
            <a:ext cx="10972800" cy="43995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Pollutant Minimization Plans (Permitting Tool)</a:t>
            </a:r>
          </a:p>
          <a:p>
            <a:pPr lvl="1"/>
            <a:r>
              <a:rPr lang="en-US" dirty="0" smtClean="0"/>
              <a:t>Currently used for methylmercury in Oregon</a:t>
            </a:r>
          </a:p>
          <a:p>
            <a:pPr lvl="1"/>
            <a:r>
              <a:rPr lang="en-US" dirty="0" smtClean="0"/>
              <a:t>Addresses source control when technology may not be applicable.</a:t>
            </a:r>
          </a:p>
          <a:p>
            <a:pPr lvl="1"/>
            <a:r>
              <a:rPr lang="en-US" dirty="0" smtClean="0"/>
              <a:t>Works towards reducing the problem rather than simply rejecting the permit or changing WQS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Variances (WQS Tool)</a:t>
            </a:r>
          </a:p>
          <a:p>
            <a:pPr lvl="1"/>
            <a:r>
              <a:rPr lang="en-US" dirty="0" smtClean="0"/>
              <a:t>Provides time to address the issue when there is not a remedy readily available</a:t>
            </a:r>
          </a:p>
          <a:p>
            <a:pPr lvl="1"/>
            <a:r>
              <a:rPr lang="en-US" dirty="0" smtClean="0"/>
              <a:t>Applies to individual or general permits or waterbodies</a:t>
            </a:r>
          </a:p>
          <a:p>
            <a:pPr lvl="1"/>
            <a:r>
              <a:rPr lang="en-US" dirty="0" smtClean="0"/>
              <a:t>Water Quality Standard change so the process is fairly stringent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19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364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Webinar instructions: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audio please dial:</a:t>
            </a:r>
            <a:r>
              <a:rPr lang="en-US" b="1" dirty="0" smtClean="0"/>
              <a:t> 1-800-315-6338 </a:t>
            </a:r>
          </a:p>
          <a:p>
            <a:r>
              <a:rPr lang="en-US" dirty="0" smtClean="0"/>
              <a:t>Access code: </a:t>
            </a:r>
            <a:r>
              <a:rPr lang="en-US" b="1" dirty="0" smtClean="0"/>
              <a:t>51851</a:t>
            </a:r>
          </a:p>
          <a:p>
            <a:r>
              <a:rPr lang="en-US" dirty="0" smtClean="0"/>
              <a:t>Note that all lines will be muted during the presentations</a:t>
            </a:r>
          </a:p>
          <a:p>
            <a:endParaRPr lang="en-US" dirty="0"/>
          </a:p>
          <a:p>
            <a:r>
              <a:rPr lang="en-US" dirty="0" smtClean="0"/>
              <a:t>Public testimony will be taken at the end of the webinar. 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PLEASE BE RESPECTFUL OF ALL PARTICIPANTS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376073"/>
            <a:ext cx="1158632" cy="115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7390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90579"/>
            <a:ext cx="109728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Pollutants of concern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0405"/>
            <a:ext cx="10972800" cy="4389120"/>
          </a:xfrm>
        </p:spPr>
        <p:txBody>
          <a:bodyPr/>
          <a:lstStyle/>
          <a:p>
            <a:r>
              <a:rPr lang="en-US" dirty="0" smtClean="0"/>
              <a:t>Arsenic (High natural concentrations)</a:t>
            </a:r>
          </a:p>
          <a:p>
            <a:r>
              <a:rPr lang="en-US" dirty="0" smtClean="0"/>
              <a:t>Cyanide (Sampling issues)</a:t>
            </a:r>
          </a:p>
          <a:p>
            <a:r>
              <a:rPr lang="en-US" dirty="0" smtClean="0"/>
              <a:t>Methylmercury (Tissue-based criteria)</a:t>
            </a:r>
          </a:p>
          <a:p>
            <a:r>
              <a:rPr lang="en-US" dirty="0" smtClean="0"/>
              <a:t>PCBs (Sampling and </a:t>
            </a:r>
            <a:r>
              <a:rPr lang="en-US" dirty="0" err="1" smtClean="0"/>
              <a:t>Tx</a:t>
            </a:r>
            <a:r>
              <a:rPr lang="en-US" dirty="0" smtClean="0"/>
              <a:t> issues)</a:t>
            </a:r>
          </a:p>
          <a:p>
            <a:r>
              <a:rPr lang="en-US" dirty="0" err="1" smtClean="0"/>
              <a:t>Bioaccumulative</a:t>
            </a:r>
            <a:r>
              <a:rPr lang="en-US" dirty="0" smtClean="0"/>
              <a:t> “legacy” chemicals (Sampling and </a:t>
            </a:r>
            <a:r>
              <a:rPr lang="en-US" dirty="0" err="1" smtClean="0"/>
              <a:t>Tx</a:t>
            </a:r>
            <a:r>
              <a:rPr lang="en-US" dirty="0" smtClean="0"/>
              <a:t> issues)</a:t>
            </a:r>
          </a:p>
          <a:p>
            <a:pPr lvl="1"/>
            <a:r>
              <a:rPr lang="en-US" dirty="0" smtClean="0"/>
              <a:t>Mostly herbicides, insecticides, and pesticides</a:t>
            </a:r>
          </a:p>
          <a:p>
            <a:pPr lvl="1"/>
            <a:endParaRPr lang="en-US" dirty="0"/>
          </a:p>
          <a:p>
            <a:r>
              <a:rPr lang="en-US" dirty="0" smtClean="0"/>
              <a:t>Each chemical has its own unique issues DEC needs to consider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1463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7201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Next steps for TWG Process and Report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Workgroup needs resolution on:</a:t>
            </a:r>
          </a:p>
          <a:p>
            <a:pPr lvl="1"/>
            <a:r>
              <a:rPr lang="en-US" dirty="0" smtClean="0"/>
              <a:t>FCR value</a:t>
            </a:r>
          </a:p>
          <a:p>
            <a:pPr lvl="1"/>
            <a:r>
              <a:rPr lang="en-US" dirty="0" smtClean="0"/>
              <a:t>Treatment of marine mammals</a:t>
            </a:r>
            <a:endParaRPr lang="en-US" dirty="0"/>
          </a:p>
          <a:p>
            <a:pPr lvl="2"/>
            <a:endParaRPr lang="en-US" dirty="0"/>
          </a:p>
          <a:p>
            <a:r>
              <a:rPr lang="en-US" dirty="0" smtClean="0"/>
              <a:t>Workgroup Report</a:t>
            </a:r>
          </a:p>
          <a:p>
            <a:pPr lvl="1"/>
            <a:r>
              <a:rPr lang="en-US" dirty="0" smtClean="0"/>
              <a:t>Skeleton draft is complete</a:t>
            </a:r>
          </a:p>
          <a:p>
            <a:pPr lvl="1"/>
            <a:r>
              <a:rPr lang="en-US" dirty="0" smtClean="0"/>
              <a:t>Need input from TWG to draft dissenting opinions  once they have reviewed the draft language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8653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Comment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170" name="Picture 2" descr="Image result for Public Com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367" y="1815337"/>
            <a:ext cx="4509263" cy="4509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356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877232"/>
            <a:ext cx="10363200" cy="7591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Purpose of Technical Workgroup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299363" y="2171051"/>
            <a:ext cx="5866659" cy="418530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Provide technical feedback on issues associated with development of human health criteria (HHC) in state water quality standards</a:t>
            </a:r>
          </a:p>
          <a:p>
            <a:pPr marL="678942" lvl="1" indent="-285750"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rgbClr val="FFFF00"/>
                </a:solidFill>
              </a:rPr>
              <a:t>Develop a Summary Report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Identify key sources of information that may be applicable to the process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Ensure a variety of stakeholder voices are heard</a:t>
            </a:r>
          </a:p>
          <a:p>
            <a:pPr>
              <a:buFont typeface="ESRI Environmental &amp; Icons" panose="02000400000000000000" pitchFamily="2" charset="0"/>
              <a:buChar char="9"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0679" y="2271604"/>
            <a:ext cx="4731721" cy="292855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83483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808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64719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Meeting 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88098"/>
            <a:ext cx="10972800" cy="4736502"/>
          </a:xfrm>
        </p:spPr>
        <p:txBody>
          <a:bodyPr>
            <a:normAutofit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Address loose ends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Fish consumption rates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dirty="0" smtClean="0"/>
              <a:t>Other thoughts? 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3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Options for the Treatment of Marine Mammals in the HHC formula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3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Implementation of HHC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2300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en-US" sz="23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916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680" y="655962"/>
            <a:ext cx="8840577" cy="749327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What else should DEC consider in the FCR process?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595" y="1593669"/>
            <a:ext cx="10972800" cy="4730931"/>
          </a:xfrm>
        </p:spPr>
        <p:txBody>
          <a:bodyPr/>
          <a:lstStyle/>
          <a:p>
            <a:r>
              <a:rPr lang="en-US" dirty="0" smtClean="0"/>
              <a:t>Does the TWG have suggestions regarding other ways to analyze the data?</a:t>
            </a:r>
          </a:p>
          <a:p>
            <a:pPr lvl="1"/>
            <a:r>
              <a:rPr lang="en-US" dirty="0" smtClean="0"/>
              <a:t>Inclusion of certain marine species noted in the NHANES </a:t>
            </a:r>
            <a:r>
              <a:rPr lang="en-US" dirty="0" smtClean="0"/>
              <a:t>study (halibut and Herring)</a:t>
            </a:r>
            <a:endParaRPr lang="en-US" dirty="0" smtClean="0"/>
          </a:p>
          <a:p>
            <a:pPr marL="393192" lvl="1" indent="0">
              <a:buNone/>
            </a:pPr>
            <a:endParaRPr lang="en-US" dirty="0"/>
          </a:p>
          <a:p>
            <a:pPr lvl="1"/>
            <a:r>
              <a:rPr lang="en-US" dirty="0"/>
              <a:t>Inclusion of </a:t>
            </a:r>
            <a:r>
              <a:rPr lang="en-US" dirty="0" smtClean="0"/>
              <a:t>seal and sea lion </a:t>
            </a:r>
            <a:endParaRPr lang="en-US" dirty="0" smtClean="0"/>
          </a:p>
          <a:p>
            <a:pPr marL="393192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6275" y="2724512"/>
            <a:ext cx="6738129" cy="254524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335486" y="5489889"/>
            <a:ext cx="5856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habitat appointment values are based on national data- might not necessarily be applicable in Alaska.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375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5387" y="504825"/>
            <a:ext cx="9801225" cy="584835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23269" y="2886891"/>
            <a:ext cx="198555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These are tribal study values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9000309" y="1711234"/>
            <a:ext cx="822960" cy="1136469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9379131" y="3533222"/>
            <a:ext cx="444138" cy="73833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122965" y="4481533"/>
            <a:ext cx="190286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Previously discussed by TWG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468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9605554" cy="72045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TWG FCR Recommendations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67544"/>
            <a:ext cx="10972800" cy="4624250"/>
          </a:xfrm>
        </p:spPr>
        <p:txBody>
          <a:bodyPr>
            <a:normAutofit/>
          </a:bodyPr>
          <a:lstStyle/>
          <a:p>
            <a:r>
              <a:rPr lang="en-US" dirty="0" smtClean="0"/>
              <a:t>Target Population? </a:t>
            </a:r>
          </a:p>
          <a:p>
            <a:pPr lvl="1"/>
            <a:r>
              <a:rPr lang="en-US" dirty="0" smtClean="0"/>
              <a:t>Rural (90</a:t>
            </a:r>
            <a:r>
              <a:rPr lang="en-US" baseline="30000" dirty="0" smtClean="0"/>
              <a:t>th</a:t>
            </a:r>
            <a:r>
              <a:rPr lang="en-US" dirty="0" smtClean="0"/>
              <a:t>) and simply note that dissention existed within the group? </a:t>
            </a:r>
          </a:p>
          <a:p>
            <a:pPr lvl="1"/>
            <a:r>
              <a:rPr lang="en-US" dirty="0" smtClean="0"/>
              <a:t>Rural (90</a:t>
            </a:r>
            <a:r>
              <a:rPr lang="en-US" baseline="30000" dirty="0" smtClean="0"/>
              <a:t>th</a:t>
            </a:r>
            <a:r>
              <a:rPr lang="en-US" dirty="0" smtClean="0"/>
              <a:t>) and Urban (90</a:t>
            </a:r>
            <a:r>
              <a:rPr lang="en-US" baseline="30000" dirty="0" smtClean="0"/>
              <a:t>th</a:t>
            </a:r>
            <a:r>
              <a:rPr lang="en-US" dirty="0" smtClean="0"/>
              <a:t>?)</a:t>
            </a:r>
          </a:p>
          <a:p>
            <a:pPr lvl="1"/>
            <a:r>
              <a:rPr lang="en-US" dirty="0" smtClean="0"/>
              <a:t>Regional FCR using 90</a:t>
            </a:r>
            <a:r>
              <a:rPr lang="en-US" baseline="30000" dirty="0" smtClean="0"/>
              <a:t>th</a:t>
            </a:r>
            <a:r>
              <a:rPr lang="en-US" dirty="0" smtClean="0"/>
              <a:t>? </a:t>
            </a:r>
          </a:p>
          <a:p>
            <a:pPr lvl="1"/>
            <a:r>
              <a:rPr lang="en-US" dirty="0" smtClean="0"/>
              <a:t>Something else…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Until we have identified the population of concern (i.e., target population) we cannot make other conclusions regarding the FCR.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92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8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8" name="Footer Placeholder 4"/>
          <p:cNvSpPr txBox="1">
            <a:spLocks/>
          </p:cNvSpPr>
          <p:nvPr/>
        </p:nvSpPr>
        <p:spPr>
          <a:xfrm>
            <a:off x="4432968" y="6324600"/>
            <a:ext cx="3326063" cy="365125"/>
          </a:xfrm>
          <a:prstGeom prst="rect">
            <a:avLst/>
          </a:prstGeom>
        </p:spPr>
        <p:txBody>
          <a:bodyPr vert="horz" lIns="0" tIns="0" rIns="0" bIns="0" anchor="b"/>
          <a:lstStyle>
            <a:defPPr>
              <a:defRPr lang="en-US"/>
            </a:defPPr>
            <a:lvl1pPr marL="0" algn="l" defTabSz="914400" rtl="0" eaLnBrk="1" latinLnBrk="0" hangingPunct="1">
              <a:defRPr kumimoji="0" sz="1200" kern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732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10053"/>
            <a:ext cx="10972800" cy="739701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Issue #3. Treatment of Marine Mammals in the HHC Formula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35480"/>
            <a:ext cx="8482149" cy="4389120"/>
          </a:xfrm>
        </p:spPr>
        <p:txBody>
          <a:bodyPr/>
          <a:lstStyle/>
          <a:p>
            <a:r>
              <a:rPr lang="en-US" dirty="0" smtClean="0"/>
              <a:t>DEC provided the TWG with two documents for consideration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Options to Consider Regarding the Treatment of Marine Mammals in the HHC formula</a:t>
            </a:r>
          </a:p>
          <a:p>
            <a:pPr marL="1124712" lvl="2" indent="-457200">
              <a:buFont typeface="+mj-lt"/>
              <a:buAutoNum type="arabicPeriod"/>
            </a:pPr>
            <a:r>
              <a:rPr lang="en-US" dirty="0" smtClean="0"/>
              <a:t>Vetted by Drs. Deglin and </a:t>
            </a:r>
            <a:r>
              <a:rPr lang="en-US" dirty="0" err="1" smtClean="0"/>
              <a:t>Verbugge</a:t>
            </a:r>
            <a:r>
              <a:rPr lang="en-US" dirty="0" smtClean="0"/>
              <a:t> 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Species-specific marine mammal consumption information from the CSIS database </a:t>
            </a:r>
          </a:p>
          <a:p>
            <a:pPr marL="1124712" lvl="2" indent="-457200">
              <a:buFont typeface="+mj-lt"/>
              <a:buAutoNum type="arabicPeriod"/>
            </a:pPr>
            <a:r>
              <a:rPr lang="en-US" dirty="0" smtClean="0"/>
              <a:t>Included in the ADF&amp;G FCR analysis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8" name="Picture 2" descr="Image result for risk uncertainty fish cartoo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031" y="3424274"/>
            <a:ext cx="441007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50884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15829</TotalTime>
  <Words>1612</Words>
  <Application>Microsoft Office PowerPoint</Application>
  <PresentationFormat>Widescreen</PresentationFormat>
  <Paragraphs>234</Paragraphs>
  <Slides>22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Constantia</vt:lpstr>
      <vt:lpstr>ESRI Environmental &amp; Icons</vt:lpstr>
      <vt:lpstr>Wingdings 2</vt:lpstr>
      <vt:lpstr>Flow</vt:lpstr>
      <vt:lpstr>Water Quality Standards Human Health Criteria  Technical Workgroup Meeting #11 </vt:lpstr>
      <vt:lpstr>Webinar instructions:</vt:lpstr>
      <vt:lpstr>Purpose of Technical Workgroup</vt:lpstr>
      <vt:lpstr>Meeting Outline</vt:lpstr>
      <vt:lpstr>What else should DEC consider in the FCR process? </vt:lpstr>
      <vt:lpstr>PowerPoint Presentation</vt:lpstr>
      <vt:lpstr>TWG FCR Recommendations</vt:lpstr>
      <vt:lpstr>Discussion</vt:lpstr>
      <vt:lpstr>Issue #3. Treatment of Marine Mammals in the HHC Formula </vt:lpstr>
      <vt:lpstr>Marine mammals and the HHC Formula</vt:lpstr>
      <vt:lpstr>Marine Mammal Options</vt:lpstr>
      <vt:lpstr>Marine Mammal Options</vt:lpstr>
      <vt:lpstr>Discussion </vt:lpstr>
      <vt:lpstr>Implementation </vt:lpstr>
      <vt:lpstr>Magnitude, Duration, and Frequency</vt:lpstr>
      <vt:lpstr>HHC and Water Quality Assessments</vt:lpstr>
      <vt:lpstr>HHC and Permits</vt:lpstr>
      <vt:lpstr>HHC and Water Quality Standards</vt:lpstr>
      <vt:lpstr>New tools</vt:lpstr>
      <vt:lpstr>Pollutants of concern</vt:lpstr>
      <vt:lpstr>Next steps for TWG Process and Report</vt:lpstr>
      <vt:lpstr>Public Comment</vt:lpstr>
    </vt:vector>
  </TitlesOfParts>
  <Company>DEC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Tabor, Brock</dc:creator>
  <cp:lastModifiedBy>Tabor, Brock</cp:lastModifiedBy>
  <cp:revision>109</cp:revision>
  <cp:lastPrinted>2017-02-28T01:23:33Z</cp:lastPrinted>
  <dcterms:created xsi:type="dcterms:W3CDTF">2016-12-08T19:50:20Z</dcterms:created>
  <dcterms:modified xsi:type="dcterms:W3CDTF">2017-04-13T20:30:18Z</dcterms:modified>
</cp:coreProperties>
</file>