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60" r:id="rId4"/>
    <p:sldId id="257" r:id="rId5"/>
    <p:sldId id="262" r:id="rId6"/>
    <p:sldId id="265" r:id="rId7"/>
    <p:sldId id="267" r:id="rId8"/>
    <p:sldId id="268" r:id="rId9"/>
    <p:sldId id="274" r:id="rId10"/>
    <p:sldId id="273" r:id="rId11"/>
    <p:sldId id="270" r:id="rId12"/>
    <p:sldId id="269" r:id="rId13"/>
    <p:sldId id="279" r:id="rId14"/>
    <p:sldId id="272" r:id="rId15"/>
    <p:sldId id="283" r:id="rId16"/>
    <p:sldId id="266" r:id="rId17"/>
    <p:sldId id="284" r:id="rId18"/>
    <p:sldId id="280" r:id="rId19"/>
    <p:sldId id="281" r:id="rId20"/>
    <p:sldId id="282" r:id="rId2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7012" autoAdjust="0"/>
    <p:restoredTop sz="73684" autoAdjust="0"/>
  </p:normalViewPr>
  <p:slideViewPr>
    <p:cSldViewPr snapToGrid="0">
      <p:cViewPr varScale="1">
        <p:scale>
          <a:sx n="73" d="100"/>
          <a:sy n="73" d="100"/>
        </p:scale>
        <p:origin x="23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027140D-8363-4FE6-8894-5DD70CE864F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C7991D7-A81D-4070-BEF7-8EBF9B91E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1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D4FFEB8-539C-4693-A4B9-9EB1F5F04588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5103525-B6B2-4EB0-A3CC-DC2A50511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82E93-6F94-4E75-A8A2-586EE043A4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3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Conversations with </a:t>
            </a:r>
            <a:r>
              <a:rPr lang="en-US" dirty="0" err="1" smtClean="0"/>
              <a:t>Seldovia</a:t>
            </a:r>
            <a:r>
              <a:rPr lang="en-US" dirty="0" smtClean="0"/>
              <a:t> indicate that this value is not surprising</a:t>
            </a:r>
            <a:r>
              <a:rPr lang="en-US" baseline="0" dirty="0" smtClean="0"/>
              <a:t> but rather fairly consistent with what they noted.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62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DEC report</a:t>
            </a:r>
            <a:r>
              <a:rPr lang="en-US" baseline="0" dirty="0" smtClean="0"/>
              <a:t> provides a brief summary of the mean, median, and 95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values for the ADF&amp;G and </a:t>
            </a:r>
            <a:r>
              <a:rPr lang="en-US" baseline="0" dirty="0" err="1" smtClean="0"/>
              <a:t>Seldovia</a:t>
            </a:r>
            <a:r>
              <a:rPr lang="en-US" baseline="0" dirty="0" smtClean="0"/>
              <a:t> datasets. Appears that ADF&amp;G regional values are similar to that of tribal data when you consider the mean. 95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percentiles are slightly different if you look at consumer only data. Hard to determine what this could be attributed to. </a:t>
            </a:r>
          </a:p>
          <a:p>
            <a:endParaRPr lang="en-US" baseline="0" dirty="0" smtClean="0"/>
          </a:p>
          <a:p>
            <a:r>
              <a:rPr lang="en-US" dirty="0" smtClean="0"/>
              <a:t>ADF&amp;G also conducted a more rigorous</a:t>
            </a:r>
            <a:r>
              <a:rPr lang="en-US" baseline="0" dirty="0" smtClean="0"/>
              <a:t> </a:t>
            </a:r>
            <a:r>
              <a:rPr lang="en-US" dirty="0" smtClean="0"/>
              <a:t>review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Seldovia</a:t>
            </a:r>
            <a:r>
              <a:rPr lang="en-US" baseline="0" dirty="0" smtClean="0"/>
              <a:t> work independent of this analysis and came to different daily and yearly values but similar monthly values. </a:t>
            </a:r>
            <a:r>
              <a:rPr lang="en-US" dirty="0" smtClean="0"/>
              <a:t>ADF&amp;G Methods are</a:t>
            </a:r>
            <a:r>
              <a:rPr lang="en-US" baseline="0" dirty="0" smtClean="0"/>
              <a:t> very likely to be somewhat different due to a variety of factors including the total sample sizes of the studies, language of the questions, models used to determine portion sizes, and treatment of outliers.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Essentially, the question may come down to which dataset is more appropriate for developing a statewide value. This issue came up in Idaho and continues to be under discussion. Alaska would seek to have some additional clarification on this before finalizing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5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 tried to present the “sidebars” affecting your decisions</a:t>
            </a:r>
            <a:r>
              <a:rPr lang="en-US" baseline="0" dirty="0" smtClean="0"/>
              <a:t> in the technical analysis paper.  Essentially, we are confirming that the TWG is in agreement on this issue- or if there is dissention among members of the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52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</a:t>
            </a:r>
            <a:r>
              <a:rPr lang="en-US" baseline="0" dirty="0" smtClean="0"/>
              <a:t> of thanks to Lori and Sandrine for helping me narrow down the range of viable options for the workgroup to consider.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1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 wants</a:t>
            </a:r>
            <a:r>
              <a:rPr lang="en-US" baseline="0" dirty="0" smtClean="0"/>
              <a:t> to finalize and public notice the TWG report this summer.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F8A0F-212D-427F-9C19-CA94CDDDDE6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4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the new few months DEC will provide you with information on this issue, how other states have acted and the information/process they used, and potential options DEC has identified. A final Workgroup report will be generated based on the comments generated over the course of this process.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 will use this report to inform our decision-making process as we move forward in our revisions to the HHC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5335-5F7F-496E-BD63-B1417426ADE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1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95335-5F7F-496E-BD63-B1417426AD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was asked to inquire with ADF&amp;G staff regarding</a:t>
            </a:r>
            <a:r>
              <a:rPr lang="en-US" baseline="0" dirty="0" smtClean="0"/>
              <a:t> specific data or research into residence time in state waters. The document you received is the informed opinion of the Research Coordinator in the SE office.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Majority should not be a surprise when it comes to salmonid bx. That said-it was interesting to read that Chinook stocks in SE may in fact have similar behaviors as stocks in Puget Sound when it comes to residence time. I did not inquire about stocks in Prince William Sound.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</a:t>
            </a:r>
            <a:r>
              <a:rPr lang="en-US" baseline="0" dirty="0" smtClean="0"/>
              <a:t> intent for developing the DEC document was to provide some context to the FCR values regarding what we have/have not discussed to date and EPA methodology or science policy “sidebars”.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5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graphs</a:t>
            </a:r>
            <a:r>
              <a:rPr lang="en-US" baseline="0" dirty="0" smtClean="0"/>
              <a:t> are the mean,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, and 95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values. By Rural and by region. Depicts the range that we see across rural AK. </a:t>
            </a:r>
            <a:endParaRPr lang="en-US" dirty="0" smtClean="0"/>
          </a:p>
          <a:p>
            <a:r>
              <a:rPr lang="en-US" dirty="0" smtClean="0"/>
              <a:t>Note that these values</a:t>
            </a:r>
            <a:r>
              <a:rPr lang="en-US" baseline="0" dirty="0" smtClean="0"/>
              <a:t> are WET weight values. Method of processing could significantly change harvest v. actual weights. </a:t>
            </a:r>
          </a:p>
          <a:p>
            <a:endParaRPr lang="en-US" baseline="0" dirty="0" smtClean="0"/>
          </a:p>
          <a:p>
            <a:pPr marL="290493" indent="-290493">
              <a:buFont typeface="Arial" panose="020B0604020202020204" pitchFamily="34" charset="0"/>
              <a:buChar char="•"/>
            </a:pPr>
            <a:r>
              <a:rPr lang="en-US" dirty="0"/>
              <a:t>Consumer/User only data</a:t>
            </a:r>
          </a:p>
          <a:p>
            <a:pPr marL="290493" indent="-290493">
              <a:buFont typeface="Arial" panose="020B0604020202020204" pitchFamily="34" charset="0"/>
              <a:buChar char="•"/>
            </a:pPr>
            <a:r>
              <a:rPr lang="en-US" dirty="0"/>
              <a:t>FW Fish, salmon and marine inverts.</a:t>
            </a:r>
          </a:p>
          <a:p>
            <a:pPr marL="290493" indent="-290493">
              <a:buFont typeface="Arial" panose="020B0604020202020204" pitchFamily="34" charset="0"/>
              <a:buChar char="•"/>
            </a:pPr>
            <a:r>
              <a:rPr lang="en-US" b="1" dirty="0"/>
              <a:t>Range</a:t>
            </a:r>
            <a:r>
              <a:rPr lang="en-US" dirty="0"/>
              <a:t> of values across the state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290493" indent="-290493">
              <a:buFont typeface="Arial" panose="020B0604020202020204" pitchFamily="34" charset="0"/>
              <a:buChar char="•"/>
            </a:pPr>
            <a:r>
              <a:rPr lang="en-US" sz="2200" dirty="0"/>
              <a:t>Some regions have higher variance  between mean and 95</a:t>
            </a:r>
            <a:r>
              <a:rPr lang="en-US" sz="2200" baseline="30000" dirty="0"/>
              <a:t>th</a:t>
            </a:r>
            <a:r>
              <a:rPr lang="en-US" sz="2200" dirty="0"/>
              <a:t> percentile than others </a:t>
            </a:r>
          </a:p>
          <a:p>
            <a:pPr marL="755283" lvl="1" indent="-290493">
              <a:buFont typeface="Arial" panose="020B0604020202020204" pitchFamily="34" charset="0"/>
              <a:buChar char="•"/>
            </a:pPr>
            <a:r>
              <a:rPr lang="en-US" sz="2200" dirty="0"/>
              <a:t>Southwest (189 g/d) </a:t>
            </a:r>
          </a:p>
          <a:p>
            <a:pPr marL="755283" lvl="1" indent="-290493">
              <a:buFont typeface="Arial" panose="020B0604020202020204" pitchFamily="34" charset="0"/>
              <a:buChar char="•"/>
            </a:pPr>
            <a:r>
              <a:rPr lang="en-US" sz="2200" dirty="0"/>
              <a:t>Interior (294 g/d)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95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Values noted here are from the ADF&amp;G FCR Summary.</a:t>
            </a:r>
            <a:r>
              <a:rPr lang="en-US" baseline="0" dirty="0" smtClean="0"/>
              <a:t> DEC notes that it may be more appropriate to replace mean with MEDIAN (50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percentile) values because the data </a:t>
            </a:r>
            <a:r>
              <a:rPr lang="en-US" baseline="0" smtClean="0"/>
              <a:t>is log-normalized.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Numbers 2,</a:t>
            </a:r>
            <a:r>
              <a:rPr lang="en-US" baseline="0" dirty="0" smtClean="0"/>
              <a:t> 4, and 6 are not likely to be viable options as they include both consumer and non-consumer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of the TWG to date as been Rural/Consumers/90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 – 318.2 g/day.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Slightly above the Cook Inlet value but significantly lower than preliminary data from </a:t>
            </a:r>
            <a:r>
              <a:rPr lang="en-US" baseline="0" dirty="0" err="1" smtClean="0"/>
              <a:t>Sun’aq</a:t>
            </a:r>
            <a:r>
              <a:rPr lang="en-US" baseline="0" dirty="0" smtClean="0"/>
              <a:t> tribe.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03525-B6B2-4EB0-A3CC-DC2A505116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B85B-F710-4600-B42A-FB317F36440F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7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0DC2E-BD4F-4D74-B85C-A7D848BA671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8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EC70-1C18-4201-BCCB-D04E9C2B1449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5867-1382-420E-A82A-2032627DCF9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5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C67F8-0D89-4432-B727-128246128D3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D77B-C162-4E53-8736-D4E81ACD2B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0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6EA4-43C4-4FF8-85C8-5750B00E0E9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7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3731D-9FA4-4B72-B090-37597DA7AE6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8E8E-5408-46E3-B512-042DAEE82EB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3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3381-FE08-4D9C-AD3B-E30FE6E5C39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7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96BB-50E6-41A0-803E-7B6FD4365B1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EC5059-5F59-465E-B2DB-74166F3EB9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44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864973"/>
            <a:ext cx="7851648" cy="40538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Water Quality Standards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Human Health Criteria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Technical Workgroup</a:t>
            </a:r>
            <a:br>
              <a:rPr lang="en-US" sz="4400" dirty="0" smtClean="0">
                <a:solidFill>
                  <a:srgbClr val="FFFF00"/>
                </a:solidFill>
              </a:rPr>
            </a:br>
            <a:r>
              <a:rPr lang="en-US" sz="4400" dirty="0" smtClean="0">
                <a:solidFill>
                  <a:srgbClr val="FFFF00"/>
                </a:solidFill>
              </a:rPr>
              <a:t>Meeting #10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4547937"/>
            <a:ext cx="6093161" cy="1535102"/>
          </a:xfrm>
        </p:spPr>
        <p:txBody>
          <a:bodyPr>
            <a:normAutofit/>
          </a:bodyPr>
          <a:lstStyle/>
          <a:p>
            <a:r>
              <a:rPr lang="en-US" sz="2000" dirty="0"/>
              <a:t>Alaska Department of Environmental Conservation</a:t>
            </a:r>
          </a:p>
          <a:p>
            <a:r>
              <a:rPr lang="en-US" sz="2000" dirty="0"/>
              <a:t>Division of Water- Water Quality Standards </a:t>
            </a:r>
          </a:p>
          <a:p>
            <a:r>
              <a:rPr lang="en-US" sz="2000" dirty="0" smtClean="0"/>
              <a:t>February 28, 2017</a:t>
            </a:r>
            <a:r>
              <a:rPr lang="en-US" sz="2000" dirty="0"/>
              <a:t>	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5624" y="6356351"/>
            <a:ext cx="4470400" cy="3651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DBF5F9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83483"/>
            <a:ext cx="884009" cy="8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8111"/>
            <a:ext cx="3193868" cy="641352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5203371" cy="4389120"/>
          </a:xfrm>
        </p:spPr>
        <p:txBody>
          <a:bodyPr/>
          <a:lstStyle/>
          <a:p>
            <a:pPr lvl="1"/>
            <a:r>
              <a:rPr lang="en-US" dirty="0" smtClean="0"/>
              <a:t>Is the data “good” / Tell us what we need to know?</a:t>
            </a:r>
          </a:p>
          <a:p>
            <a:pPr lvl="1"/>
            <a:r>
              <a:rPr lang="en-US" dirty="0" smtClean="0"/>
              <a:t>Does the data need to be refined or re-analyzed to help answer the question?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8" name="Picture 4" descr="Image result for Data analysis f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31" y="1021079"/>
            <a:ext cx="5936344" cy="445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2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932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1" y="1694447"/>
            <a:ext cx="6757851" cy="4389120"/>
          </a:xfrm>
        </p:spPr>
        <p:txBody>
          <a:bodyPr/>
          <a:lstStyle/>
          <a:p>
            <a:r>
              <a:rPr lang="en-US" sz="2400" b="1" dirty="0" smtClean="0"/>
              <a:t>Is it really possible for a person to eat that much fish?</a:t>
            </a:r>
          </a:p>
          <a:p>
            <a:pPr lvl="1"/>
            <a:r>
              <a:rPr lang="en-US" dirty="0"/>
              <a:t>Harvest is reported as wet weight while consumption of dried/smoked fish is more typical. </a:t>
            </a:r>
          </a:p>
          <a:p>
            <a:pPr lvl="2"/>
            <a:r>
              <a:rPr lang="en-US" sz="2400" dirty="0"/>
              <a:t>EPA methodology calls for reporting wet weight values. </a:t>
            </a:r>
          </a:p>
          <a:p>
            <a:pPr lvl="1"/>
            <a:r>
              <a:rPr lang="en-US" dirty="0" smtClean="0"/>
              <a:t>A limited number of people may be harvesting and then redistributing it across a network of households.</a:t>
            </a:r>
          </a:p>
          <a:p>
            <a:pPr lvl="1"/>
            <a:endParaRPr lang="en-US" sz="2700" dirty="0" smtClean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4100" name="Picture 4" descr="https://pubs.usgs.gov/fs/2013/3066/images/tac13-5203_graph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49" y="1237493"/>
            <a:ext cx="4761455" cy="46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48668" y="5898901"/>
            <a:ext cx="185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ADF&amp;G 2010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8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397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Questions: ADF&amp;G v. Tribal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05" y="1685109"/>
            <a:ext cx="10811691" cy="108421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Are the ADF&amp;G </a:t>
            </a:r>
            <a:r>
              <a:rPr lang="en-US" sz="2400" b="1" dirty="0" smtClean="0"/>
              <a:t>methods</a:t>
            </a:r>
            <a:r>
              <a:rPr lang="en-US" sz="2400" dirty="0" smtClean="0"/>
              <a:t> and </a:t>
            </a:r>
            <a:r>
              <a:rPr lang="en-US" sz="2400" b="1" dirty="0" smtClean="0"/>
              <a:t>analysis</a:t>
            </a:r>
            <a:r>
              <a:rPr lang="en-US" sz="2400" dirty="0" smtClean="0"/>
              <a:t> comparable to that used in the contemporary tribal surveys? </a:t>
            </a:r>
          </a:p>
          <a:p>
            <a:pPr lvl="1"/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3078" name="Picture 6" descr="Image result for statistics carto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8" y="3010647"/>
            <a:ext cx="3859119" cy="250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5227" y="2963557"/>
            <a:ext cx="7149431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200" dirty="0">
                <a:solidFill>
                  <a:prstClr val="black"/>
                </a:solidFill>
              </a:rPr>
              <a:t>Both datasets are based on dietary information obtained via an interview/survey process. 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200" dirty="0">
                <a:solidFill>
                  <a:prstClr val="black"/>
                </a:solidFill>
              </a:rPr>
              <a:t>Potential differences in </a:t>
            </a:r>
            <a:r>
              <a:rPr lang="en-US" sz="2200" dirty="0" smtClean="0">
                <a:solidFill>
                  <a:prstClr val="black"/>
                </a:solidFill>
              </a:rPr>
              <a:t>survey language/models depicting size/weight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200" dirty="0" smtClean="0">
                <a:solidFill>
                  <a:prstClr val="black"/>
                </a:solidFill>
              </a:rPr>
              <a:t>ADF&amp;G </a:t>
            </a:r>
            <a:r>
              <a:rPr lang="en-US" sz="2200" dirty="0">
                <a:solidFill>
                  <a:prstClr val="black"/>
                </a:solidFill>
              </a:rPr>
              <a:t>sample size was larger than Tribal surveys </a:t>
            </a:r>
          </a:p>
          <a:p>
            <a:pPr marL="640080" lvl="1" indent="-246888">
              <a:spcBef>
                <a:spcPct val="20000"/>
              </a:spcBef>
              <a:buClr>
                <a:srgbClr val="0F6FC6"/>
              </a:buClr>
              <a:buSzPct val="85000"/>
              <a:buFont typeface="Wingdings 2"/>
              <a:buChar char=""/>
            </a:pPr>
            <a:r>
              <a:rPr lang="en-US" sz="2200" dirty="0">
                <a:solidFill>
                  <a:prstClr val="black"/>
                </a:solidFill>
              </a:rPr>
              <a:t>May require additional discussion or an outside opinion to make a </a:t>
            </a:r>
            <a:r>
              <a:rPr lang="en-US" sz="2200" dirty="0" smtClean="0">
                <a:solidFill>
                  <a:prstClr val="black"/>
                </a:solidFill>
              </a:rPr>
              <a:t>conclusion.</a:t>
            </a:r>
            <a:endParaRPr lang="en-US" sz="2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458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ADF&amp;G v. Tribal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6" y="1692728"/>
            <a:ext cx="5556069" cy="43891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</a:t>
            </a:r>
            <a:r>
              <a:rPr lang="en-US" sz="2400" b="1" dirty="0"/>
              <a:t>representative</a:t>
            </a:r>
            <a:r>
              <a:rPr lang="en-US" sz="2400" dirty="0"/>
              <a:t> is the ADF&amp;G data </a:t>
            </a:r>
            <a:r>
              <a:rPr lang="en-US" sz="2400" dirty="0" smtClean="0"/>
              <a:t>when </a:t>
            </a:r>
            <a:r>
              <a:rPr lang="en-US" sz="2400" dirty="0"/>
              <a:t>compared with tribal data? </a:t>
            </a:r>
          </a:p>
          <a:p>
            <a:pPr lvl="1"/>
            <a:r>
              <a:rPr lang="en-US" dirty="0" smtClean="0"/>
              <a:t>Discussed in Appendix B of the ADF&amp;G report.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ADF&amp;G regional datasets have higher representation of Alaska Natives than others.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Doesn’t necessarily mean the values aren’t statistically significant.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026" name="Picture 2" descr="Image result for Comparing data fish cart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06" y="1262525"/>
            <a:ext cx="5943927" cy="39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6400" y="5421415"/>
            <a:ext cx="325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Scale matters when it comes to sample size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7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9605554" cy="7204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TWG FCR Recommendations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7544"/>
            <a:ext cx="10972800" cy="4624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TWG must make recommendations on the following: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Should the target population include All </a:t>
            </a:r>
            <a:r>
              <a:rPr lang="en-US" dirty="0"/>
              <a:t>U</a:t>
            </a:r>
            <a:r>
              <a:rPr lang="en-US" dirty="0" smtClean="0"/>
              <a:t>ser groups or Consumers only?</a:t>
            </a:r>
          </a:p>
          <a:p>
            <a:pPr lvl="2"/>
            <a:r>
              <a:rPr lang="en-US" dirty="0" smtClean="0"/>
              <a:t>The TWG previously discussed Consumers only data.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Should the target population be Alaska’s Rural population?</a:t>
            </a:r>
          </a:p>
          <a:p>
            <a:pPr lvl="2"/>
            <a:r>
              <a:rPr lang="en-US" dirty="0"/>
              <a:t>The TWG previously discussed and concluded Rural were high consumers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Should the proposed target population be considered as the general population or sub-population?</a:t>
            </a:r>
          </a:p>
          <a:p>
            <a:pPr lvl="2"/>
            <a:r>
              <a:rPr lang="en-US" dirty="0" smtClean="0"/>
              <a:t>The decision affects which percentile will be targeted (90</a:t>
            </a:r>
            <a:r>
              <a:rPr lang="en-US" baseline="30000" dirty="0" smtClean="0"/>
              <a:t>th</a:t>
            </a:r>
            <a:r>
              <a:rPr lang="en-US" dirty="0" smtClean="0"/>
              <a:t> or 50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TWG previously discussed treatment of the Rural as general population.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92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4432968" y="6324600"/>
            <a:ext cx="3326063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3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0053"/>
            <a:ext cx="10972800" cy="73970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Issue #3. Treatment of Marine Mammals in the HHC Formula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480"/>
            <a:ext cx="8482149" cy="4389120"/>
          </a:xfrm>
        </p:spPr>
        <p:txBody>
          <a:bodyPr/>
          <a:lstStyle/>
          <a:p>
            <a:r>
              <a:rPr lang="en-US" dirty="0" smtClean="0"/>
              <a:t>DEC provided the TWG with two documents for consideration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Options to Consider Regarding the Treatment of Marine Mammals in the HHC formula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Vetted by Drs. Deglin and </a:t>
            </a:r>
            <a:r>
              <a:rPr lang="en-US" dirty="0" err="1" smtClean="0"/>
              <a:t>Verbugge</a:t>
            </a:r>
            <a:r>
              <a:rPr lang="en-US" dirty="0" smtClean="0"/>
              <a:t>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Species-specific marine mammal consumption information from the CSIS database 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Included in the ADF&amp;G FCR analysis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2" descr="Image result for risk uncertainty fish carto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31" y="3424274"/>
            <a:ext cx="44100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8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7163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 to be discussed in further detail at Meeting #11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6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201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Next steps for TWG Process and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Workgroup needs to establish whether there is consensus on:</a:t>
            </a:r>
          </a:p>
          <a:p>
            <a:pPr lvl="1"/>
            <a:r>
              <a:rPr lang="en-US" dirty="0" smtClean="0"/>
              <a:t>Statewide FCR value</a:t>
            </a:r>
          </a:p>
          <a:p>
            <a:pPr lvl="2"/>
            <a:r>
              <a:rPr lang="en-US" dirty="0" smtClean="0"/>
              <a:t>If consensus is not reached- what are the dissenting opinions?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Treatment of marine mammals</a:t>
            </a:r>
          </a:p>
          <a:p>
            <a:pPr lvl="2"/>
            <a:r>
              <a:rPr lang="en-US" dirty="0" smtClean="0"/>
              <a:t>If consensus is not reached- what are the dissenting opinions? </a:t>
            </a:r>
          </a:p>
          <a:p>
            <a:pPr lvl="2"/>
            <a:endParaRPr lang="en-US" dirty="0"/>
          </a:p>
          <a:p>
            <a:r>
              <a:rPr lang="en-US" dirty="0" smtClean="0"/>
              <a:t>Workgroup Report</a:t>
            </a:r>
          </a:p>
          <a:p>
            <a:pPr lvl="1"/>
            <a:r>
              <a:rPr lang="en-US" dirty="0" smtClean="0"/>
              <a:t>Skeleton draft is in place.</a:t>
            </a:r>
          </a:p>
          <a:p>
            <a:pPr lvl="1"/>
            <a:r>
              <a:rPr lang="en-US" dirty="0" smtClean="0"/>
              <a:t>DEC will update with new recommendation language once FCR and marine mammal info once group has made decisions on those points</a:t>
            </a:r>
          </a:p>
          <a:p>
            <a:pPr lvl="1"/>
            <a:r>
              <a:rPr lang="en-US" dirty="0" smtClean="0"/>
              <a:t>Need to get together with members of the workgroup to draft dissenting opinions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86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46345"/>
            <a:ext cx="10972800" cy="107028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Next meeting: </a:t>
            </a:r>
            <a:r>
              <a:rPr lang="en-US" sz="3600" dirty="0" smtClean="0"/>
              <a:t>Treatment of Marine Mammals and Implementation </a:t>
            </a:r>
            <a:r>
              <a:rPr lang="en-US" sz="3600" dirty="0" smtClean="0"/>
              <a:t>of </a:t>
            </a:r>
            <a:r>
              <a:rPr lang="en-US" sz="3600" dirty="0" smtClean="0"/>
              <a:t>HHC </a:t>
            </a:r>
            <a:r>
              <a:rPr lang="en-US" sz="3600" dirty="0" smtClean="0"/>
              <a:t>in Water Pollution Control Programs (Permits/Assessments)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95897"/>
            <a:ext cx="10972800" cy="3228702"/>
          </a:xfrm>
        </p:spPr>
        <p:txBody>
          <a:bodyPr/>
          <a:lstStyle/>
          <a:p>
            <a:r>
              <a:rPr lang="en-US" dirty="0" smtClean="0"/>
              <a:t>Early April? </a:t>
            </a:r>
          </a:p>
          <a:p>
            <a:pPr lvl="1"/>
            <a:r>
              <a:rPr lang="en-US" dirty="0" smtClean="0"/>
              <a:t>Will send out Doodle poll</a:t>
            </a:r>
          </a:p>
          <a:p>
            <a:r>
              <a:rPr lang="en-US" dirty="0" smtClean="0"/>
              <a:t>TOPIC: Implementation Tools and </a:t>
            </a:r>
            <a:r>
              <a:rPr lang="en-US" dirty="0"/>
              <a:t>I</a:t>
            </a:r>
            <a:r>
              <a:rPr lang="en-US" dirty="0" smtClean="0"/>
              <a:t>ssues</a:t>
            </a:r>
          </a:p>
          <a:p>
            <a:pPr lvl="1"/>
            <a:r>
              <a:rPr lang="en-US" dirty="0" smtClean="0"/>
              <a:t>Draft whitepaper in progress</a:t>
            </a:r>
          </a:p>
          <a:p>
            <a:pPr lvl="1"/>
            <a:r>
              <a:rPr lang="en-US" dirty="0" smtClean="0"/>
              <a:t>Additional information may be gleaned from Oregon/Washington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1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Webinar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audio please dial:</a:t>
            </a:r>
            <a:r>
              <a:rPr lang="en-US" b="1" dirty="0" smtClean="0"/>
              <a:t> 1-800-315-6338 </a:t>
            </a:r>
          </a:p>
          <a:p>
            <a:r>
              <a:rPr lang="en-US" dirty="0" smtClean="0"/>
              <a:t>Access code: </a:t>
            </a:r>
            <a:r>
              <a:rPr lang="en-US" b="1" dirty="0" smtClean="0"/>
              <a:t>51851</a:t>
            </a:r>
          </a:p>
          <a:p>
            <a:r>
              <a:rPr lang="en-US" dirty="0" smtClean="0"/>
              <a:t>Note that all lines will be muted during the presentations</a:t>
            </a:r>
          </a:p>
          <a:p>
            <a:endParaRPr lang="en-US" dirty="0"/>
          </a:p>
          <a:p>
            <a:r>
              <a:rPr lang="en-US" dirty="0" smtClean="0"/>
              <a:t>Public testimony will be taken at the end of the webinar.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PLEASE BE RESPECTFUL OF ALL PARTICIPANTS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376073"/>
            <a:ext cx="1158632" cy="11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Comment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170" name="Picture 2" descr="Image result for Public Com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67" y="1815337"/>
            <a:ext cx="4509263" cy="450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5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77232"/>
            <a:ext cx="10363200" cy="759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Purpose of Technical Workgroup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99363" y="2171051"/>
            <a:ext cx="5866659" cy="41853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Provide technical feedback on issues associated with development of human health criteria (HHC) in state water quality standards</a:t>
            </a:r>
          </a:p>
          <a:p>
            <a:pPr marL="678942" lvl="1" indent="-285750"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Develop a Summary Report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Identify key sources of information that may be applicable to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Ensure a variety of stakeholder voices are heard</a:t>
            </a:r>
          </a:p>
          <a:p>
            <a:pPr>
              <a:buFont typeface="ESRI Environmental &amp; Icons" panose="02000400000000000000" pitchFamily="2" charset="0"/>
              <a:buChar char="9"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679" y="2271604"/>
            <a:ext cx="4731721" cy="292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83483"/>
            <a:ext cx="884009" cy="8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4719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Meeting Outline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8098"/>
            <a:ext cx="10972800" cy="47365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Address loose ends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/>
              <a:t>Salmonid residence time in Alaska: ADF&amp;G Sportfish summary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ADF&amp;G Analysis of Community Subsistence Information System (CSIS) data and FCRs for Rural and ADF&amp;G Regions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DEC Technical Paper regarding selection of a FCR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Options for the Treatment of Marine Mammals in the HHC formula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49" y="3057396"/>
            <a:ext cx="6940733" cy="28851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Residence </a:t>
            </a:r>
            <a:r>
              <a:rPr lang="en-US" sz="2400" dirty="0"/>
              <a:t>time is impossible to generalize for anadromous species due to species-specific traits</a:t>
            </a:r>
          </a:p>
          <a:p>
            <a:pPr lvl="1"/>
            <a:r>
              <a:rPr lang="en-US" sz="2200" dirty="0"/>
              <a:t>Salmon v. Trout (steelhead v. cutthroat) v. Char (Dolly </a:t>
            </a:r>
            <a:r>
              <a:rPr lang="en-US" sz="2200" dirty="0" err="1"/>
              <a:t>Varden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400" dirty="0" smtClean="0"/>
              <a:t>ADF&amp;G </a:t>
            </a:r>
            <a:r>
              <a:rPr lang="en-US" sz="2400" dirty="0"/>
              <a:t>Sportfish: There are Chinook stocks that spend nearly 100% of residence time in state waters in Southeast Alaska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2266" y="2108901"/>
            <a:ext cx="7744098" cy="56644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Issue </a:t>
            </a:r>
            <a:r>
              <a:rPr lang="en-US" sz="4000" dirty="0"/>
              <a:t>#1. </a:t>
            </a:r>
            <a:r>
              <a:rPr lang="en-US" sz="3600" dirty="0"/>
              <a:t>What information is available on salmonids regarding their lifecycle and residency time in Alaska’s waters?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5" y="1097280"/>
            <a:ext cx="4262846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5844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Issue #2. ADF&amp;G Community Subsistence Information System FCR study and DEC </a:t>
            </a:r>
            <a:r>
              <a:rPr lang="en-US" sz="3600" dirty="0" smtClean="0"/>
              <a:t>Technical 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356"/>
            <a:ext cx="10972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TWG was provided with two documents for consideration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ADF&amp;G Fish Consumption Rate Analysis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ADF&amp;G analysis of species consumed as part of the larger analysis</a:t>
            </a:r>
          </a:p>
          <a:p>
            <a:pPr marL="1124712" lvl="2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DEC </a:t>
            </a:r>
            <a:r>
              <a:rPr lang="en-US" dirty="0" smtClean="0"/>
              <a:t>Technical Analysis of various FCRs in the HHC context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dirty="0" smtClean="0"/>
              <a:t>The DEC paper is to provide the context for what may or may not be viable options for the Workgroup to consider. </a:t>
            </a:r>
            <a:endParaRPr lang="en-US" dirty="0"/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936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ADF&amp;G methods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8097"/>
            <a:ext cx="10972800" cy="5060353"/>
          </a:xfrm>
        </p:spPr>
        <p:txBody>
          <a:bodyPr>
            <a:normAutofit/>
          </a:bodyPr>
          <a:lstStyle/>
          <a:p>
            <a:r>
              <a:rPr lang="en-US" dirty="0" smtClean="0"/>
              <a:t>108 recently surveyed communities (2008-2014) from all six AK regions</a:t>
            </a:r>
          </a:p>
          <a:p>
            <a:r>
              <a:rPr lang="en-US" dirty="0" smtClean="0"/>
              <a:t>Dog food removed from analysis</a:t>
            </a:r>
          </a:p>
          <a:p>
            <a:r>
              <a:rPr lang="en-US" dirty="0" smtClean="0"/>
              <a:t>Outliers identified as 2 standard deviations from community mean per species and/or twice the upper limit of suggested daily intake of fish/protein (340.2 </a:t>
            </a:r>
            <a:r>
              <a:rPr lang="en-US" dirty="0" err="1" smtClean="0"/>
              <a:t>gpd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outliers did not report sharing and community use patterns supported sharing, outlier harvest shared amongst community</a:t>
            </a:r>
          </a:p>
          <a:p>
            <a:r>
              <a:rPr lang="en-US" dirty="0" smtClean="0"/>
              <a:t>Percentiles based on user group consumption levels (see ADFG TP261)</a:t>
            </a:r>
          </a:p>
          <a:p>
            <a:pPr lvl="1"/>
            <a:r>
              <a:rPr lang="en-US" dirty="0" smtClean="0"/>
              <a:t>Harvested species, did not share</a:t>
            </a:r>
          </a:p>
          <a:p>
            <a:pPr lvl="1"/>
            <a:r>
              <a:rPr lang="en-US" dirty="0" smtClean="0"/>
              <a:t>Used species, gave or received </a:t>
            </a:r>
          </a:p>
          <a:p>
            <a:pPr lvl="1"/>
            <a:r>
              <a:rPr lang="en-US" dirty="0" smtClean="0"/>
              <a:t>Did not use species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324" y="5723305"/>
            <a:ext cx="972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844505" y="6356351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ADF&amp;G 2017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1" y="195686"/>
            <a:ext cx="10406743" cy="623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5C06-1AF5-4E3E-835B-419A9D1AA01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12" y="822960"/>
            <a:ext cx="9433960" cy="5421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395" y="95840"/>
            <a:ext cx="884009" cy="88400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32968" y="6324600"/>
            <a:ext cx="3326063" cy="365125"/>
          </a:xfrm>
        </p:spPr>
        <p:txBody>
          <a:bodyPr/>
          <a:lstStyle/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Improving and Protecting Alaska's Water Quality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8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12642</TotalTime>
  <Words>1677</Words>
  <Application>Microsoft Office PowerPoint</Application>
  <PresentationFormat>Widescreen</PresentationFormat>
  <Paragraphs>204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ESRI Environmental &amp; Icons</vt:lpstr>
      <vt:lpstr>Wingdings 2</vt:lpstr>
      <vt:lpstr>Flow</vt:lpstr>
      <vt:lpstr>Water Quality Standards Human Health Criteria  Technical Workgroup Meeting #10 </vt:lpstr>
      <vt:lpstr>Webinar instructions:</vt:lpstr>
      <vt:lpstr>Purpose of Technical Workgroup</vt:lpstr>
      <vt:lpstr>Meeting Outline</vt:lpstr>
      <vt:lpstr> Issue #1. What information is available on salmonids regarding their lifecycle and residency time in Alaska’s waters?</vt:lpstr>
      <vt:lpstr>Issue #2. ADF&amp;G Community Subsistence Information System FCR study and DEC Technical Analysis</vt:lpstr>
      <vt:lpstr>ADF&amp;G methods</vt:lpstr>
      <vt:lpstr>PowerPoint Presentation</vt:lpstr>
      <vt:lpstr>PowerPoint Presentation</vt:lpstr>
      <vt:lpstr> Questions</vt:lpstr>
      <vt:lpstr>Questions</vt:lpstr>
      <vt:lpstr>Questions: ADF&amp;G v. Tribal data</vt:lpstr>
      <vt:lpstr>ADF&amp;G v. Tribal Data</vt:lpstr>
      <vt:lpstr>TWG FCR Recommendations</vt:lpstr>
      <vt:lpstr>Discussion</vt:lpstr>
      <vt:lpstr>Issue #3. Treatment of Marine Mammals in the HHC Formula </vt:lpstr>
      <vt:lpstr>Issue to be discussed in further detail at Meeting #11</vt:lpstr>
      <vt:lpstr>Next steps for TWG Process and Report</vt:lpstr>
      <vt:lpstr>Next meeting: Treatment of Marine Mammals and Implementation of HHC in Water Pollution Control Programs (Permits/Assessments) </vt:lpstr>
      <vt:lpstr>Public Comment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Tabor, Brock</dc:creator>
  <cp:lastModifiedBy>Tabor, Brock</cp:lastModifiedBy>
  <cp:revision>76</cp:revision>
  <cp:lastPrinted>2017-02-28T01:23:33Z</cp:lastPrinted>
  <dcterms:created xsi:type="dcterms:W3CDTF">2016-12-08T19:50:20Z</dcterms:created>
  <dcterms:modified xsi:type="dcterms:W3CDTF">2017-03-01T18:01:10Z</dcterms:modified>
</cp:coreProperties>
</file>