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60" r:id="rId4"/>
    <p:sldId id="258" r:id="rId5"/>
    <p:sldId id="259" r:id="rId6"/>
    <p:sldId id="262" r:id="rId7"/>
    <p:sldId id="263" r:id="rId8"/>
    <p:sldId id="261" r:id="rId9"/>
    <p:sldId id="264" r:id="rId10"/>
    <p:sldId id="265" r:id="rId11"/>
    <p:sldId id="316" r:id="rId12"/>
    <p:sldId id="266" r:id="rId13"/>
    <p:sldId id="267" r:id="rId14"/>
    <p:sldId id="268" r:id="rId15"/>
    <p:sldId id="269" r:id="rId16"/>
    <p:sldId id="270" r:id="rId17"/>
    <p:sldId id="317" r:id="rId18"/>
    <p:sldId id="271" r:id="rId19"/>
    <p:sldId id="272" r:id="rId20"/>
    <p:sldId id="276" r:id="rId21"/>
    <p:sldId id="318" r:id="rId22"/>
    <p:sldId id="277" r:id="rId23"/>
    <p:sldId id="319" r:id="rId24"/>
    <p:sldId id="278" r:id="rId25"/>
    <p:sldId id="279"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81"/>
    <p:restoredTop sz="94632"/>
  </p:normalViewPr>
  <p:slideViewPr>
    <p:cSldViewPr snapToGrid="0" snapToObjects="1">
      <p:cViewPr varScale="1">
        <p:scale>
          <a:sx n="144" d="100"/>
          <a:sy n="144" d="100"/>
        </p:scale>
        <p:origin x="232" y="504"/>
      </p:cViewPr>
      <p:guideLst/>
    </p:cSldViewPr>
  </p:slideViewPr>
  <p:notesTextViewPr>
    <p:cViewPr>
      <p:scale>
        <a:sx n="1" d="1"/>
        <a:sy n="1" d="1"/>
      </p:scale>
      <p:origin x="0" y="0"/>
    </p:cViewPr>
  </p:notesTextViewPr>
  <p:notesViewPr>
    <p:cSldViewPr snapToGrid="0" snapToObjects="1">
      <p:cViewPr varScale="1">
        <p:scale>
          <a:sx n="127" d="100"/>
          <a:sy n="127" d="100"/>
        </p:scale>
        <p:origin x="400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C0CE87-22A8-714C-8F58-F745DC1033A3}"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374E1933-1E11-EA41-AB37-B6714A8ADDB3}">
      <dgm:prSet phldrT="[Text]"/>
      <dgm:spPr/>
      <dgm:t>
        <a:bodyPr/>
        <a:lstStyle/>
        <a:p>
          <a:r>
            <a:rPr lang="en-US" dirty="0"/>
            <a:t>Public Water Systems</a:t>
          </a:r>
        </a:p>
      </dgm:t>
    </dgm:pt>
    <dgm:pt modelId="{F70B850D-6496-BF45-8475-A48DF47F3D1D}" type="parTrans" cxnId="{A97D9E3B-B010-F74C-BD51-404FFB2C6FA4}">
      <dgm:prSet/>
      <dgm:spPr/>
      <dgm:t>
        <a:bodyPr/>
        <a:lstStyle/>
        <a:p>
          <a:endParaRPr lang="en-US"/>
        </a:p>
      </dgm:t>
    </dgm:pt>
    <dgm:pt modelId="{431CDBDB-EC83-8246-91F3-AE59A0767F68}" type="sibTrans" cxnId="{A97D9E3B-B010-F74C-BD51-404FFB2C6FA4}">
      <dgm:prSet/>
      <dgm:spPr/>
      <dgm:t>
        <a:bodyPr/>
        <a:lstStyle/>
        <a:p>
          <a:endParaRPr lang="en-US"/>
        </a:p>
      </dgm:t>
    </dgm:pt>
    <dgm:pt modelId="{1D880E58-6112-6E42-BCE0-62D283D4C117}">
      <dgm:prSet phldrT="[Text]" custT="1"/>
      <dgm:spPr/>
      <dgm:t>
        <a:bodyPr/>
        <a:lstStyle/>
        <a:p>
          <a:r>
            <a:rPr lang="en-US" sz="2800" dirty="0"/>
            <a:t>Community Water Systems</a:t>
          </a:r>
        </a:p>
        <a:p>
          <a:r>
            <a:rPr lang="en-US" sz="2000" dirty="0"/>
            <a:t>Municipal Systems</a:t>
          </a:r>
        </a:p>
        <a:p>
          <a:r>
            <a:rPr lang="en-US" sz="2000" dirty="0"/>
            <a:t>Rural Water Districts</a:t>
          </a:r>
        </a:p>
        <a:p>
          <a:r>
            <a:rPr lang="en-US" sz="2000" dirty="0"/>
            <a:t>Mobile Home Parks</a:t>
          </a:r>
        </a:p>
      </dgm:t>
    </dgm:pt>
    <dgm:pt modelId="{788BF9E2-B87E-DA43-BAAE-4A97C3FC46C1}" type="parTrans" cxnId="{42C405E8-8014-154A-B0E1-2CC14C205018}">
      <dgm:prSet/>
      <dgm:spPr/>
      <dgm:t>
        <a:bodyPr/>
        <a:lstStyle/>
        <a:p>
          <a:endParaRPr lang="en-US"/>
        </a:p>
      </dgm:t>
    </dgm:pt>
    <dgm:pt modelId="{823753D6-BE5C-7B4C-9357-EDE170BAE1CA}" type="sibTrans" cxnId="{42C405E8-8014-154A-B0E1-2CC14C205018}">
      <dgm:prSet/>
      <dgm:spPr/>
      <dgm:t>
        <a:bodyPr/>
        <a:lstStyle/>
        <a:p>
          <a:endParaRPr lang="en-US"/>
        </a:p>
      </dgm:t>
    </dgm:pt>
    <dgm:pt modelId="{21FB65DC-BC1E-1245-BBE8-B0760C23A3C6}">
      <dgm:prSet phldrT="[Text]" custT="1"/>
      <dgm:spPr/>
      <dgm:t>
        <a:bodyPr/>
        <a:lstStyle/>
        <a:p>
          <a:r>
            <a:rPr lang="en-US" sz="2800" dirty="0"/>
            <a:t>Nontransient Noncommunity Water Systems</a:t>
          </a:r>
        </a:p>
        <a:p>
          <a:r>
            <a:rPr lang="en-US" sz="2000" dirty="0"/>
            <a:t>Schools</a:t>
          </a:r>
        </a:p>
        <a:p>
          <a:r>
            <a:rPr lang="en-US" sz="2000" dirty="0"/>
            <a:t>Factories</a:t>
          </a:r>
        </a:p>
        <a:p>
          <a:r>
            <a:rPr lang="en-US" sz="2000" dirty="0"/>
            <a:t>Office Buildings</a:t>
          </a:r>
        </a:p>
      </dgm:t>
    </dgm:pt>
    <dgm:pt modelId="{79E7AB35-78A5-7C4B-B89B-15E0FFF56021}" type="parTrans" cxnId="{3242C3C8-C897-F841-9B5C-41727A923956}">
      <dgm:prSet/>
      <dgm:spPr/>
      <dgm:t>
        <a:bodyPr/>
        <a:lstStyle/>
        <a:p>
          <a:endParaRPr lang="en-US"/>
        </a:p>
      </dgm:t>
    </dgm:pt>
    <dgm:pt modelId="{D63375F2-C1ED-E648-9147-6CDDD473F1A3}" type="sibTrans" cxnId="{3242C3C8-C897-F841-9B5C-41727A923956}">
      <dgm:prSet/>
      <dgm:spPr/>
      <dgm:t>
        <a:bodyPr/>
        <a:lstStyle/>
        <a:p>
          <a:endParaRPr lang="en-US"/>
        </a:p>
      </dgm:t>
    </dgm:pt>
    <dgm:pt modelId="{1F0B5CC4-D724-1648-A970-4197AC20162E}">
      <dgm:prSet phldrT="[Text]" custT="1"/>
      <dgm:spPr/>
      <dgm:t>
        <a:bodyPr/>
        <a:lstStyle/>
        <a:p>
          <a:r>
            <a:rPr lang="en-US" sz="2800" dirty="0"/>
            <a:t>Transient Noncommunity Water Systems</a:t>
          </a:r>
        </a:p>
        <a:p>
          <a:r>
            <a:rPr lang="en-US" sz="2000" dirty="0"/>
            <a:t>Parks</a:t>
          </a:r>
        </a:p>
        <a:p>
          <a:r>
            <a:rPr lang="en-US" sz="2000" dirty="0"/>
            <a:t>Motels</a:t>
          </a:r>
        </a:p>
        <a:p>
          <a:r>
            <a:rPr lang="en-US" sz="2000" dirty="0"/>
            <a:t>Restaurants</a:t>
          </a:r>
        </a:p>
        <a:p>
          <a:r>
            <a:rPr lang="en-US" sz="2000" dirty="0"/>
            <a:t>Churches</a:t>
          </a:r>
        </a:p>
      </dgm:t>
    </dgm:pt>
    <dgm:pt modelId="{A6571114-D42E-7A4D-BC3E-96E8E7F6D33A}" type="parTrans" cxnId="{B0A70747-C026-7342-B6AF-BC7E338C1B2E}">
      <dgm:prSet/>
      <dgm:spPr/>
      <dgm:t>
        <a:bodyPr/>
        <a:lstStyle/>
        <a:p>
          <a:endParaRPr lang="en-US"/>
        </a:p>
      </dgm:t>
    </dgm:pt>
    <dgm:pt modelId="{4906026C-FC79-FB40-933C-858AC4340D21}" type="sibTrans" cxnId="{B0A70747-C026-7342-B6AF-BC7E338C1B2E}">
      <dgm:prSet/>
      <dgm:spPr/>
      <dgm:t>
        <a:bodyPr/>
        <a:lstStyle/>
        <a:p>
          <a:endParaRPr lang="en-US"/>
        </a:p>
      </dgm:t>
    </dgm:pt>
    <dgm:pt modelId="{4F90FFA5-35CF-474E-873F-6287638F3108}" type="pres">
      <dgm:prSet presAssocID="{D8C0CE87-22A8-714C-8F58-F745DC1033A3}" presName="hierChild1" presStyleCnt="0">
        <dgm:presLayoutVars>
          <dgm:orgChart val="1"/>
          <dgm:chPref val="1"/>
          <dgm:dir/>
          <dgm:animOne val="branch"/>
          <dgm:animLvl val="lvl"/>
          <dgm:resizeHandles/>
        </dgm:presLayoutVars>
      </dgm:prSet>
      <dgm:spPr/>
    </dgm:pt>
    <dgm:pt modelId="{EE37CC5D-6274-194F-B683-8275419C7E31}" type="pres">
      <dgm:prSet presAssocID="{374E1933-1E11-EA41-AB37-B6714A8ADDB3}" presName="hierRoot1" presStyleCnt="0">
        <dgm:presLayoutVars>
          <dgm:hierBranch val="init"/>
        </dgm:presLayoutVars>
      </dgm:prSet>
      <dgm:spPr/>
    </dgm:pt>
    <dgm:pt modelId="{D77817B2-B80F-1F4B-917C-CF0A345832F0}" type="pres">
      <dgm:prSet presAssocID="{374E1933-1E11-EA41-AB37-B6714A8ADDB3}" presName="rootComposite1" presStyleCnt="0"/>
      <dgm:spPr/>
    </dgm:pt>
    <dgm:pt modelId="{AF22736E-D808-D440-8F93-E658F41103BB}" type="pres">
      <dgm:prSet presAssocID="{374E1933-1E11-EA41-AB37-B6714A8ADDB3}" presName="rootText1" presStyleLbl="node0" presStyleIdx="0" presStyleCnt="1" custScaleX="167504" custScaleY="69142">
        <dgm:presLayoutVars>
          <dgm:chPref val="3"/>
        </dgm:presLayoutVars>
      </dgm:prSet>
      <dgm:spPr/>
    </dgm:pt>
    <dgm:pt modelId="{98A66707-780F-8144-B7CA-B680D31CFC81}" type="pres">
      <dgm:prSet presAssocID="{374E1933-1E11-EA41-AB37-B6714A8ADDB3}" presName="rootConnector1" presStyleLbl="node1" presStyleIdx="0" presStyleCnt="0"/>
      <dgm:spPr/>
    </dgm:pt>
    <dgm:pt modelId="{7FA149B7-5B96-A741-84EA-E11298FF63A4}" type="pres">
      <dgm:prSet presAssocID="{374E1933-1E11-EA41-AB37-B6714A8ADDB3}" presName="hierChild2" presStyleCnt="0"/>
      <dgm:spPr/>
    </dgm:pt>
    <dgm:pt modelId="{64256A0B-E37E-FB4D-8E48-E23C146AC97E}" type="pres">
      <dgm:prSet presAssocID="{788BF9E2-B87E-DA43-BAAE-4A97C3FC46C1}" presName="Name37" presStyleLbl="parChTrans1D2" presStyleIdx="0" presStyleCnt="3"/>
      <dgm:spPr/>
    </dgm:pt>
    <dgm:pt modelId="{0BADF932-29B0-F541-9499-9D3D18859953}" type="pres">
      <dgm:prSet presAssocID="{1D880E58-6112-6E42-BCE0-62D283D4C117}" presName="hierRoot2" presStyleCnt="0">
        <dgm:presLayoutVars>
          <dgm:hierBranch val="init"/>
        </dgm:presLayoutVars>
      </dgm:prSet>
      <dgm:spPr/>
    </dgm:pt>
    <dgm:pt modelId="{9C2A0F9E-51EA-9D43-BB35-FA44EAA17329}" type="pres">
      <dgm:prSet presAssocID="{1D880E58-6112-6E42-BCE0-62D283D4C117}" presName="rootComposite" presStyleCnt="0"/>
      <dgm:spPr/>
    </dgm:pt>
    <dgm:pt modelId="{8000EF57-D8A7-4947-A5E7-6BC22705CFC0}" type="pres">
      <dgm:prSet presAssocID="{1D880E58-6112-6E42-BCE0-62D283D4C117}" presName="rootText" presStyleLbl="node2" presStyleIdx="0" presStyleCnt="3" custScaleY="228376">
        <dgm:presLayoutVars>
          <dgm:chPref val="3"/>
        </dgm:presLayoutVars>
      </dgm:prSet>
      <dgm:spPr/>
    </dgm:pt>
    <dgm:pt modelId="{9C062CF5-78F9-0144-9945-EED5C6BC7E23}" type="pres">
      <dgm:prSet presAssocID="{1D880E58-6112-6E42-BCE0-62D283D4C117}" presName="rootConnector" presStyleLbl="node2" presStyleIdx="0" presStyleCnt="3"/>
      <dgm:spPr/>
    </dgm:pt>
    <dgm:pt modelId="{3CEBC3DD-9797-8E4A-99D4-3AF9D4A4DEC7}" type="pres">
      <dgm:prSet presAssocID="{1D880E58-6112-6E42-BCE0-62D283D4C117}" presName="hierChild4" presStyleCnt="0"/>
      <dgm:spPr/>
    </dgm:pt>
    <dgm:pt modelId="{9B001EFF-3DCC-EC47-B31B-D6DB16940A04}" type="pres">
      <dgm:prSet presAssocID="{1D880E58-6112-6E42-BCE0-62D283D4C117}" presName="hierChild5" presStyleCnt="0"/>
      <dgm:spPr/>
    </dgm:pt>
    <dgm:pt modelId="{44D2AD7E-3CF6-C74D-B54F-9671693EAE9F}" type="pres">
      <dgm:prSet presAssocID="{79E7AB35-78A5-7C4B-B89B-15E0FFF56021}" presName="Name37" presStyleLbl="parChTrans1D2" presStyleIdx="1" presStyleCnt="3"/>
      <dgm:spPr/>
    </dgm:pt>
    <dgm:pt modelId="{8F412D32-DB7E-2D4F-B736-8A858C058B03}" type="pres">
      <dgm:prSet presAssocID="{21FB65DC-BC1E-1245-BBE8-B0760C23A3C6}" presName="hierRoot2" presStyleCnt="0">
        <dgm:presLayoutVars>
          <dgm:hierBranch val="init"/>
        </dgm:presLayoutVars>
      </dgm:prSet>
      <dgm:spPr/>
    </dgm:pt>
    <dgm:pt modelId="{CBC60152-A9E2-DC42-AEDB-6578FBB56E27}" type="pres">
      <dgm:prSet presAssocID="{21FB65DC-BC1E-1245-BBE8-B0760C23A3C6}" presName="rootComposite" presStyleCnt="0"/>
      <dgm:spPr/>
    </dgm:pt>
    <dgm:pt modelId="{9DC952BD-E363-D144-BF3A-21654E8F112B}" type="pres">
      <dgm:prSet presAssocID="{21FB65DC-BC1E-1245-BBE8-B0760C23A3C6}" presName="rootText" presStyleLbl="node2" presStyleIdx="1" presStyleCnt="3" custScaleY="228793">
        <dgm:presLayoutVars>
          <dgm:chPref val="3"/>
        </dgm:presLayoutVars>
      </dgm:prSet>
      <dgm:spPr/>
    </dgm:pt>
    <dgm:pt modelId="{6537521F-F8DF-234E-9BD0-923AE20B6266}" type="pres">
      <dgm:prSet presAssocID="{21FB65DC-BC1E-1245-BBE8-B0760C23A3C6}" presName="rootConnector" presStyleLbl="node2" presStyleIdx="1" presStyleCnt="3"/>
      <dgm:spPr/>
    </dgm:pt>
    <dgm:pt modelId="{ABB9843B-D5EE-7B40-B8D3-48397FF8EA19}" type="pres">
      <dgm:prSet presAssocID="{21FB65DC-BC1E-1245-BBE8-B0760C23A3C6}" presName="hierChild4" presStyleCnt="0"/>
      <dgm:spPr/>
    </dgm:pt>
    <dgm:pt modelId="{EC032401-30D1-C847-88B9-5FD3C299D793}" type="pres">
      <dgm:prSet presAssocID="{21FB65DC-BC1E-1245-BBE8-B0760C23A3C6}" presName="hierChild5" presStyleCnt="0"/>
      <dgm:spPr/>
    </dgm:pt>
    <dgm:pt modelId="{D192B397-FA5C-D243-BD74-3DD926140921}" type="pres">
      <dgm:prSet presAssocID="{A6571114-D42E-7A4D-BC3E-96E8E7F6D33A}" presName="Name37" presStyleLbl="parChTrans1D2" presStyleIdx="2" presStyleCnt="3"/>
      <dgm:spPr/>
    </dgm:pt>
    <dgm:pt modelId="{1B45728B-34D3-8342-AB25-063CF4A96736}" type="pres">
      <dgm:prSet presAssocID="{1F0B5CC4-D724-1648-A970-4197AC20162E}" presName="hierRoot2" presStyleCnt="0">
        <dgm:presLayoutVars>
          <dgm:hierBranch val="init"/>
        </dgm:presLayoutVars>
      </dgm:prSet>
      <dgm:spPr/>
    </dgm:pt>
    <dgm:pt modelId="{774DDE6C-CEC7-764B-9D6F-E77A9F737DCE}" type="pres">
      <dgm:prSet presAssocID="{1F0B5CC4-D724-1648-A970-4197AC20162E}" presName="rootComposite" presStyleCnt="0"/>
      <dgm:spPr/>
    </dgm:pt>
    <dgm:pt modelId="{7106BEC2-A0BC-A841-B4B8-27FAF1E856CC}" type="pres">
      <dgm:prSet presAssocID="{1F0B5CC4-D724-1648-A970-4197AC20162E}" presName="rootText" presStyleLbl="node2" presStyleIdx="2" presStyleCnt="3" custScaleY="228793">
        <dgm:presLayoutVars>
          <dgm:chPref val="3"/>
        </dgm:presLayoutVars>
      </dgm:prSet>
      <dgm:spPr/>
    </dgm:pt>
    <dgm:pt modelId="{01A7D654-C996-0F45-AFCE-714523418F2B}" type="pres">
      <dgm:prSet presAssocID="{1F0B5CC4-D724-1648-A970-4197AC20162E}" presName="rootConnector" presStyleLbl="node2" presStyleIdx="2" presStyleCnt="3"/>
      <dgm:spPr/>
    </dgm:pt>
    <dgm:pt modelId="{3E27D768-7B93-0B40-BFFE-FA07A703C529}" type="pres">
      <dgm:prSet presAssocID="{1F0B5CC4-D724-1648-A970-4197AC20162E}" presName="hierChild4" presStyleCnt="0"/>
      <dgm:spPr/>
    </dgm:pt>
    <dgm:pt modelId="{1E9BBB5A-3E5F-E04F-ADC7-D8C7439A03C8}" type="pres">
      <dgm:prSet presAssocID="{1F0B5CC4-D724-1648-A970-4197AC20162E}" presName="hierChild5" presStyleCnt="0"/>
      <dgm:spPr/>
    </dgm:pt>
    <dgm:pt modelId="{71DAF773-EB6E-5440-8710-8F59F4D72CD9}" type="pres">
      <dgm:prSet presAssocID="{374E1933-1E11-EA41-AB37-B6714A8ADDB3}" presName="hierChild3" presStyleCnt="0"/>
      <dgm:spPr/>
    </dgm:pt>
  </dgm:ptLst>
  <dgm:cxnLst>
    <dgm:cxn modelId="{A97D9E3B-B010-F74C-BD51-404FFB2C6FA4}" srcId="{D8C0CE87-22A8-714C-8F58-F745DC1033A3}" destId="{374E1933-1E11-EA41-AB37-B6714A8ADDB3}" srcOrd="0" destOrd="0" parTransId="{F70B850D-6496-BF45-8475-A48DF47F3D1D}" sibTransId="{431CDBDB-EC83-8246-91F3-AE59A0767F68}"/>
    <dgm:cxn modelId="{E37BB741-BE14-8B43-8F85-75EAFF2B738D}" type="presOf" srcId="{79E7AB35-78A5-7C4B-B89B-15E0FFF56021}" destId="{44D2AD7E-3CF6-C74D-B54F-9671693EAE9F}" srcOrd="0" destOrd="0" presId="urn:microsoft.com/office/officeart/2005/8/layout/orgChart1"/>
    <dgm:cxn modelId="{F238BD42-CC9F-5748-9E08-462251AEA27B}" type="presOf" srcId="{1F0B5CC4-D724-1648-A970-4197AC20162E}" destId="{7106BEC2-A0BC-A841-B4B8-27FAF1E856CC}" srcOrd="0" destOrd="0" presId="urn:microsoft.com/office/officeart/2005/8/layout/orgChart1"/>
    <dgm:cxn modelId="{874FDE42-E7F2-1146-8952-9F84ADBA742C}" type="presOf" srcId="{1D880E58-6112-6E42-BCE0-62D283D4C117}" destId="{8000EF57-D8A7-4947-A5E7-6BC22705CFC0}" srcOrd="0" destOrd="0" presId="urn:microsoft.com/office/officeart/2005/8/layout/orgChart1"/>
    <dgm:cxn modelId="{B0A70747-C026-7342-B6AF-BC7E338C1B2E}" srcId="{374E1933-1E11-EA41-AB37-B6714A8ADDB3}" destId="{1F0B5CC4-D724-1648-A970-4197AC20162E}" srcOrd="2" destOrd="0" parTransId="{A6571114-D42E-7A4D-BC3E-96E8E7F6D33A}" sibTransId="{4906026C-FC79-FB40-933C-858AC4340D21}"/>
    <dgm:cxn modelId="{370F6164-458E-4447-9D96-4183BC0459F4}" type="presOf" srcId="{1D880E58-6112-6E42-BCE0-62D283D4C117}" destId="{9C062CF5-78F9-0144-9945-EED5C6BC7E23}" srcOrd="1" destOrd="0" presId="urn:microsoft.com/office/officeart/2005/8/layout/orgChart1"/>
    <dgm:cxn modelId="{AFF04097-1F14-994C-AAFD-1F5962EDC268}" type="presOf" srcId="{A6571114-D42E-7A4D-BC3E-96E8E7F6D33A}" destId="{D192B397-FA5C-D243-BD74-3DD926140921}" srcOrd="0" destOrd="0" presId="urn:microsoft.com/office/officeart/2005/8/layout/orgChart1"/>
    <dgm:cxn modelId="{56B7249D-4B5C-164A-8FE2-EC9DD39CAF48}" type="presOf" srcId="{374E1933-1E11-EA41-AB37-B6714A8ADDB3}" destId="{98A66707-780F-8144-B7CA-B680D31CFC81}" srcOrd="1" destOrd="0" presId="urn:microsoft.com/office/officeart/2005/8/layout/orgChart1"/>
    <dgm:cxn modelId="{736351A5-07A7-9D45-98E1-E062F9E81E7E}" type="presOf" srcId="{21FB65DC-BC1E-1245-BBE8-B0760C23A3C6}" destId="{9DC952BD-E363-D144-BF3A-21654E8F112B}" srcOrd="0" destOrd="0" presId="urn:microsoft.com/office/officeart/2005/8/layout/orgChart1"/>
    <dgm:cxn modelId="{6C0378B2-9B59-844D-B237-0ABBF52E42B0}" type="presOf" srcId="{D8C0CE87-22A8-714C-8F58-F745DC1033A3}" destId="{4F90FFA5-35CF-474E-873F-6287638F3108}" srcOrd="0" destOrd="0" presId="urn:microsoft.com/office/officeart/2005/8/layout/orgChart1"/>
    <dgm:cxn modelId="{D8FE64BC-BA0E-684B-9B47-251C856016EF}" type="presOf" srcId="{21FB65DC-BC1E-1245-BBE8-B0760C23A3C6}" destId="{6537521F-F8DF-234E-9BD0-923AE20B6266}" srcOrd="1" destOrd="0" presId="urn:microsoft.com/office/officeart/2005/8/layout/orgChart1"/>
    <dgm:cxn modelId="{3242C3C8-C897-F841-9B5C-41727A923956}" srcId="{374E1933-1E11-EA41-AB37-B6714A8ADDB3}" destId="{21FB65DC-BC1E-1245-BBE8-B0760C23A3C6}" srcOrd="1" destOrd="0" parTransId="{79E7AB35-78A5-7C4B-B89B-15E0FFF56021}" sibTransId="{D63375F2-C1ED-E648-9147-6CDDD473F1A3}"/>
    <dgm:cxn modelId="{4782C4D9-76FE-5F42-B8F3-18A6F993014C}" type="presOf" srcId="{1F0B5CC4-D724-1648-A970-4197AC20162E}" destId="{01A7D654-C996-0F45-AFCE-714523418F2B}" srcOrd="1" destOrd="0" presId="urn:microsoft.com/office/officeart/2005/8/layout/orgChart1"/>
    <dgm:cxn modelId="{42C405E8-8014-154A-B0E1-2CC14C205018}" srcId="{374E1933-1E11-EA41-AB37-B6714A8ADDB3}" destId="{1D880E58-6112-6E42-BCE0-62D283D4C117}" srcOrd="0" destOrd="0" parTransId="{788BF9E2-B87E-DA43-BAAE-4A97C3FC46C1}" sibTransId="{823753D6-BE5C-7B4C-9357-EDE170BAE1CA}"/>
    <dgm:cxn modelId="{48E450F4-6ABF-E845-8933-0F77E09E2EE1}" type="presOf" srcId="{374E1933-1E11-EA41-AB37-B6714A8ADDB3}" destId="{AF22736E-D808-D440-8F93-E658F41103BB}" srcOrd="0" destOrd="0" presId="urn:microsoft.com/office/officeart/2005/8/layout/orgChart1"/>
    <dgm:cxn modelId="{28AFE8FA-0565-374D-8D16-C6F1E01DCAEE}" type="presOf" srcId="{788BF9E2-B87E-DA43-BAAE-4A97C3FC46C1}" destId="{64256A0B-E37E-FB4D-8E48-E23C146AC97E}" srcOrd="0" destOrd="0" presId="urn:microsoft.com/office/officeart/2005/8/layout/orgChart1"/>
    <dgm:cxn modelId="{ECB21D69-8A4D-ED44-83C0-23DA0B59B4EF}" type="presParOf" srcId="{4F90FFA5-35CF-474E-873F-6287638F3108}" destId="{EE37CC5D-6274-194F-B683-8275419C7E31}" srcOrd="0" destOrd="0" presId="urn:microsoft.com/office/officeart/2005/8/layout/orgChart1"/>
    <dgm:cxn modelId="{CC70EA74-B96D-944F-95D1-36EC9A0B5289}" type="presParOf" srcId="{EE37CC5D-6274-194F-B683-8275419C7E31}" destId="{D77817B2-B80F-1F4B-917C-CF0A345832F0}" srcOrd="0" destOrd="0" presId="urn:microsoft.com/office/officeart/2005/8/layout/orgChart1"/>
    <dgm:cxn modelId="{64A6A4E3-7CE1-4844-AB18-51F0DA14DEEC}" type="presParOf" srcId="{D77817B2-B80F-1F4B-917C-CF0A345832F0}" destId="{AF22736E-D808-D440-8F93-E658F41103BB}" srcOrd="0" destOrd="0" presId="urn:microsoft.com/office/officeart/2005/8/layout/orgChart1"/>
    <dgm:cxn modelId="{FD6173A8-74A6-E144-8B6C-65BD70E6F91A}" type="presParOf" srcId="{D77817B2-B80F-1F4B-917C-CF0A345832F0}" destId="{98A66707-780F-8144-B7CA-B680D31CFC81}" srcOrd="1" destOrd="0" presId="urn:microsoft.com/office/officeart/2005/8/layout/orgChart1"/>
    <dgm:cxn modelId="{75151AA9-0EE8-F64D-BE02-CF9C5FD93A9F}" type="presParOf" srcId="{EE37CC5D-6274-194F-B683-8275419C7E31}" destId="{7FA149B7-5B96-A741-84EA-E11298FF63A4}" srcOrd="1" destOrd="0" presId="urn:microsoft.com/office/officeart/2005/8/layout/orgChart1"/>
    <dgm:cxn modelId="{5E4F6948-C8A2-1443-9A7E-DA894BE0DEB9}" type="presParOf" srcId="{7FA149B7-5B96-A741-84EA-E11298FF63A4}" destId="{64256A0B-E37E-FB4D-8E48-E23C146AC97E}" srcOrd="0" destOrd="0" presId="urn:microsoft.com/office/officeart/2005/8/layout/orgChart1"/>
    <dgm:cxn modelId="{5449D1C0-B4AC-9941-B586-3729898B3B30}" type="presParOf" srcId="{7FA149B7-5B96-A741-84EA-E11298FF63A4}" destId="{0BADF932-29B0-F541-9499-9D3D18859953}" srcOrd="1" destOrd="0" presId="urn:microsoft.com/office/officeart/2005/8/layout/orgChart1"/>
    <dgm:cxn modelId="{70CAA771-5E81-8049-82AE-0CE7E01A13DD}" type="presParOf" srcId="{0BADF932-29B0-F541-9499-9D3D18859953}" destId="{9C2A0F9E-51EA-9D43-BB35-FA44EAA17329}" srcOrd="0" destOrd="0" presId="urn:microsoft.com/office/officeart/2005/8/layout/orgChart1"/>
    <dgm:cxn modelId="{8E603E8B-0978-CF46-B2BB-FBB6AB90993E}" type="presParOf" srcId="{9C2A0F9E-51EA-9D43-BB35-FA44EAA17329}" destId="{8000EF57-D8A7-4947-A5E7-6BC22705CFC0}" srcOrd="0" destOrd="0" presId="urn:microsoft.com/office/officeart/2005/8/layout/orgChart1"/>
    <dgm:cxn modelId="{6583DF54-934E-6443-8100-70204627094B}" type="presParOf" srcId="{9C2A0F9E-51EA-9D43-BB35-FA44EAA17329}" destId="{9C062CF5-78F9-0144-9945-EED5C6BC7E23}" srcOrd="1" destOrd="0" presId="urn:microsoft.com/office/officeart/2005/8/layout/orgChart1"/>
    <dgm:cxn modelId="{A5ACF8B9-D4E1-E54B-A52F-388F00FEB971}" type="presParOf" srcId="{0BADF932-29B0-F541-9499-9D3D18859953}" destId="{3CEBC3DD-9797-8E4A-99D4-3AF9D4A4DEC7}" srcOrd="1" destOrd="0" presId="urn:microsoft.com/office/officeart/2005/8/layout/orgChart1"/>
    <dgm:cxn modelId="{02BE4302-2EE5-5A43-8D94-EB5CDD12B412}" type="presParOf" srcId="{0BADF932-29B0-F541-9499-9D3D18859953}" destId="{9B001EFF-3DCC-EC47-B31B-D6DB16940A04}" srcOrd="2" destOrd="0" presId="urn:microsoft.com/office/officeart/2005/8/layout/orgChart1"/>
    <dgm:cxn modelId="{BDD248F3-320F-D34B-8A14-61B0F5ABFA88}" type="presParOf" srcId="{7FA149B7-5B96-A741-84EA-E11298FF63A4}" destId="{44D2AD7E-3CF6-C74D-B54F-9671693EAE9F}" srcOrd="2" destOrd="0" presId="urn:microsoft.com/office/officeart/2005/8/layout/orgChart1"/>
    <dgm:cxn modelId="{DB263ADA-5E3C-2042-9274-40DF7DD97BD4}" type="presParOf" srcId="{7FA149B7-5B96-A741-84EA-E11298FF63A4}" destId="{8F412D32-DB7E-2D4F-B736-8A858C058B03}" srcOrd="3" destOrd="0" presId="urn:microsoft.com/office/officeart/2005/8/layout/orgChart1"/>
    <dgm:cxn modelId="{1B6F00BE-6DF9-F949-9424-6FCAE61EBD96}" type="presParOf" srcId="{8F412D32-DB7E-2D4F-B736-8A858C058B03}" destId="{CBC60152-A9E2-DC42-AEDB-6578FBB56E27}" srcOrd="0" destOrd="0" presId="urn:microsoft.com/office/officeart/2005/8/layout/orgChart1"/>
    <dgm:cxn modelId="{0F3B14B4-DA7F-B945-A47A-820E532D890A}" type="presParOf" srcId="{CBC60152-A9E2-DC42-AEDB-6578FBB56E27}" destId="{9DC952BD-E363-D144-BF3A-21654E8F112B}" srcOrd="0" destOrd="0" presId="urn:microsoft.com/office/officeart/2005/8/layout/orgChart1"/>
    <dgm:cxn modelId="{51EF70D4-10D4-FE40-A6D7-93B78F71A10A}" type="presParOf" srcId="{CBC60152-A9E2-DC42-AEDB-6578FBB56E27}" destId="{6537521F-F8DF-234E-9BD0-923AE20B6266}" srcOrd="1" destOrd="0" presId="urn:microsoft.com/office/officeart/2005/8/layout/orgChart1"/>
    <dgm:cxn modelId="{811CB999-11A3-6147-8902-88E984A9A9C7}" type="presParOf" srcId="{8F412D32-DB7E-2D4F-B736-8A858C058B03}" destId="{ABB9843B-D5EE-7B40-B8D3-48397FF8EA19}" srcOrd="1" destOrd="0" presId="urn:microsoft.com/office/officeart/2005/8/layout/orgChart1"/>
    <dgm:cxn modelId="{98347CB7-BCE4-6840-9093-D0ECB6F66266}" type="presParOf" srcId="{8F412D32-DB7E-2D4F-B736-8A858C058B03}" destId="{EC032401-30D1-C847-88B9-5FD3C299D793}" srcOrd="2" destOrd="0" presId="urn:microsoft.com/office/officeart/2005/8/layout/orgChart1"/>
    <dgm:cxn modelId="{A822B23F-8721-F648-90D3-B4035E588902}" type="presParOf" srcId="{7FA149B7-5B96-A741-84EA-E11298FF63A4}" destId="{D192B397-FA5C-D243-BD74-3DD926140921}" srcOrd="4" destOrd="0" presId="urn:microsoft.com/office/officeart/2005/8/layout/orgChart1"/>
    <dgm:cxn modelId="{1C7CB4E3-089C-474D-BAAA-C3D337727F5D}" type="presParOf" srcId="{7FA149B7-5B96-A741-84EA-E11298FF63A4}" destId="{1B45728B-34D3-8342-AB25-063CF4A96736}" srcOrd="5" destOrd="0" presId="urn:microsoft.com/office/officeart/2005/8/layout/orgChart1"/>
    <dgm:cxn modelId="{D35A4AAB-E9FD-5A40-AAB2-F3AFD8B8CFD2}" type="presParOf" srcId="{1B45728B-34D3-8342-AB25-063CF4A96736}" destId="{774DDE6C-CEC7-764B-9D6F-E77A9F737DCE}" srcOrd="0" destOrd="0" presId="urn:microsoft.com/office/officeart/2005/8/layout/orgChart1"/>
    <dgm:cxn modelId="{CC816428-C2DA-8A41-BC94-BEB0D50AD9B4}" type="presParOf" srcId="{774DDE6C-CEC7-764B-9D6F-E77A9F737DCE}" destId="{7106BEC2-A0BC-A841-B4B8-27FAF1E856CC}" srcOrd="0" destOrd="0" presId="urn:microsoft.com/office/officeart/2005/8/layout/orgChart1"/>
    <dgm:cxn modelId="{D9CBF526-5343-4347-A07A-7B5AFA4C475B}" type="presParOf" srcId="{774DDE6C-CEC7-764B-9D6F-E77A9F737DCE}" destId="{01A7D654-C996-0F45-AFCE-714523418F2B}" srcOrd="1" destOrd="0" presId="urn:microsoft.com/office/officeart/2005/8/layout/orgChart1"/>
    <dgm:cxn modelId="{440F2278-4B0C-304F-BB1F-D559F69F58D9}" type="presParOf" srcId="{1B45728B-34D3-8342-AB25-063CF4A96736}" destId="{3E27D768-7B93-0B40-BFFE-FA07A703C529}" srcOrd="1" destOrd="0" presId="urn:microsoft.com/office/officeart/2005/8/layout/orgChart1"/>
    <dgm:cxn modelId="{B9DBE910-23E4-2447-9F4C-C5EE34E2962B}" type="presParOf" srcId="{1B45728B-34D3-8342-AB25-063CF4A96736}" destId="{1E9BBB5A-3E5F-E04F-ADC7-D8C7439A03C8}" srcOrd="2" destOrd="0" presId="urn:microsoft.com/office/officeart/2005/8/layout/orgChart1"/>
    <dgm:cxn modelId="{34BD0FAE-ABF9-EB42-BC2F-F6F5257D563E}" type="presParOf" srcId="{EE37CC5D-6274-194F-B683-8275419C7E31}" destId="{71DAF773-EB6E-5440-8710-8F59F4D72CD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2B397-FA5C-D243-BD74-3DD926140921}">
      <dsp:nvSpPr>
        <dsp:cNvPr id="0" name=""/>
        <dsp:cNvSpPr/>
      </dsp:nvSpPr>
      <dsp:spPr>
        <a:xfrm>
          <a:off x="4365171" y="1261737"/>
          <a:ext cx="3088390" cy="536001"/>
        </a:xfrm>
        <a:custGeom>
          <a:avLst/>
          <a:gdLst/>
          <a:ahLst/>
          <a:cxnLst/>
          <a:rect l="0" t="0" r="0" b="0"/>
          <a:pathLst>
            <a:path>
              <a:moveTo>
                <a:pt x="0" y="0"/>
              </a:moveTo>
              <a:lnTo>
                <a:pt x="0" y="268000"/>
              </a:lnTo>
              <a:lnTo>
                <a:pt x="3088390" y="268000"/>
              </a:lnTo>
              <a:lnTo>
                <a:pt x="3088390" y="53600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D2AD7E-3CF6-C74D-B54F-9671693EAE9F}">
      <dsp:nvSpPr>
        <dsp:cNvPr id="0" name=""/>
        <dsp:cNvSpPr/>
      </dsp:nvSpPr>
      <dsp:spPr>
        <a:xfrm>
          <a:off x="4319451" y="1261737"/>
          <a:ext cx="91440" cy="536001"/>
        </a:xfrm>
        <a:custGeom>
          <a:avLst/>
          <a:gdLst/>
          <a:ahLst/>
          <a:cxnLst/>
          <a:rect l="0" t="0" r="0" b="0"/>
          <a:pathLst>
            <a:path>
              <a:moveTo>
                <a:pt x="45720" y="0"/>
              </a:moveTo>
              <a:lnTo>
                <a:pt x="45720" y="53600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4256A0B-E37E-FB4D-8E48-E23C146AC97E}">
      <dsp:nvSpPr>
        <dsp:cNvPr id="0" name=""/>
        <dsp:cNvSpPr/>
      </dsp:nvSpPr>
      <dsp:spPr>
        <a:xfrm>
          <a:off x="1276780" y="1261737"/>
          <a:ext cx="3088390" cy="536001"/>
        </a:xfrm>
        <a:custGeom>
          <a:avLst/>
          <a:gdLst/>
          <a:ahLst/>
          <a:cxnLst/>
          <a:rect l="0" t="0" r="0" b="0"/>
          <a:pathLst>
            <a:path>
              <a:moveTo>
                <a:pt x="3088390" y="0"/>
              </a:moveTo>
              <a:lnTo>
                <a:pt x="3088390" y="268000"/>
              </a:lnTo>
              <a:lnTo>
                <a:pt x="0" y="268000"/>
              </a:lnTo>
              <a:lnTo>
                <a:pt x="0" y="53600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F22736E-D808-D440-8F93-E658F41103BB}">
      <dsp:nvSpPr>
        <dsp:cNvPr id="0" name=""/>
        <dsp:cNvSpPr/>
      </dsp:nvSpPr>
      <dsp:spPr>
        <a:xfrm>
          <a:off x="2227494" y="379351"/>
          <a:ext cx="4275353" cy="8823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dirty="0"/>
            <a:t>Public Water Systems</a:t>
          </a:r>
        </a:p>
      </dsp:txBody>
      <dsp:txXfrm>
        <a:off x="2227494" y="379351"/>
        <a:ext cx="4275353" cy="882386"/>
      </dsp:txXfrm>
    </dsp:sp>
    <dsp:sp modelId="{8000EF57-D8A7-4947-A5E7-6BC22705CFC0}">
      <dsp:nvSpPr>
        <dsp:cNvPr id="0" name=""/>
        <dsp:cNvSpPr/>
      </dsp:nvSpPr>
      <dsp:spPr>
        <a:xfrm>
          <a:off x="586" y="1797739"/>
          <a:ext cx="2552389" cy="29145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Community Water Systems</a:t>
          </a:r>
        </a:p>
        <a:p>
          <a:pPr marL="0" lvl="0" indent="0" algn="ctr" defTabSz="1244600">
            <a:lnSpc>
              <a:spcPct val="90000"/>
            </a:lnSpc>
            <a:spcBef>
              <a:spcPct val="0"/>
            </a:spcBef>
            <a:spcAft>
              <a:spcPct val="35000"/>
            </a:spcAft>
            <a:buNone/>
          </a:pPr>
          <a:r>
            <a:rPr lang="en-US" sz="2000" kern="1200" dirty="0"/>
            <a:t>Municipal Systems</a:t>
          </a:r>
        </a:p>
        <a:p>
          <a:pPr marL="0" lvl="0" indent="0" algn="ctr" defTabSz="1244600">
            <a:lnSpc>
              <a:spcPct val="90000"/>
            </a:lnSpc>
            <a:spcBef>
              <a:spcPct val="0"/>
            </a:spcBef>
            <a:spcAft>
              <a:spcPct val="35000"/>
            </a:spcAft>
            <a:buNone/>
          </a:pPr>
          <a:r>
            <a:rPr lang="en-US" sz="2000" kern="1200" dirty="0"/>
            <a:t>Rural Water Districts</a:t>
          </a:r>
        </a:p>
        <a:p>
          <a:pPr marL="0" lvl="0" indent="0" algn="ctr" defTabSz="1244600">
            <a:lnSpc>
              <a:spcPct val="90000"/>
            </a:lnSpc>
            <a:spcBef>
              <a:spcPct val="0"/>
            </a:spcBef>
            <a:spcAft>
              <a:spcPct val="35000"/>
            </a:spcAft>
            <a:buNone/>
          </a:pPr>
          <a:r>
            <a:rPr lang="en-US" sz="2000" kern="1200" dirty="0"/>
            <a:t>Mobile Home Parks</a:t>
          </a:r>
        </a:p>
      </dsp:txBody>
      <dsp:txXfrm>
        <a:off x="586" y="1797739"/>
        <a:ext cx="2552389" cy="2914522"/>
      </dsp:txXfrm>
    </dsp:sp>
    <dsp:sp modelId="{9DC952BD-E363-D144-BF3A-21654E8F112B}">
      <dsp:nvSpPr>
        <dsp:cNvPr id="0" name=""/>
        <dsp:cNvSpPr/>
      </dsp:nvSpPr>
      <dsp:spPr>
        <a:xfrm>
          <a:off x="3088976" y="1797739"/>
          <a:ext cx="2552389" cy="291984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Nontransient Noncommunity Water Systems</a:t>
          </a:r>
        </a:p>
        <a:p>
          <a:pPr marL="0" lvl="0" indent="0" algn="ctr" defTabSz="1244600">
            <a:lnSpc>
              <a:spcPct val="90000"/>
            </a:lnSpc>
            <a:spcBef>
              <a:spcPct val="0"/>
            </a:spcBef>
            <a:spcAft>
              <a:spcPct val="35000"/>
            </a:spcAft>
            <a:buNone/>
          </a:pPr>
          <a:r>
            <a:rPr lang="en-US" sz="2000" kern="1200" dirty="0"/>
            <a:t>Schools</a:t>
          </a:r>
        </a:p>
        <a:p>
          <a:pPr marL="0" lvl="0" indent="0" algn="ctr" defTabSz="1244600">
            <a:lnSpc>
              <a:spcPct val="90000"/>
            </a:lnSpc>
            <a:spcBef>
              <a:spcPct val="0"/>
            </a:spcBef>
            <a:spcAft>
              <a:spcPct val="35000"/>
            </a:spcAft>
            <a:buNone/>
          </a:pPr>
          <a:r>
            <a:rPr lang="en-US" sz="2000" kern="1200" dirty="0"/>
            <a:t>Factories</a:t>
          </a:r>
        </a:p>
        <a:p>
          <a:pPr marL="0" lvl="0" indent="0" algn="ctr" defTabSz="1244600">
            <a:lnSpc>
              <a:spcPct val="90000"/>
            </a:lnSpc>
            <a:spcBef>
              <a:spcPct val="0"/>
            </a:spcBef>
            <a:spcAft>
              <a:spcPct val="35000"/>
            </a:spcAft>
            <a:buNone/>
          </a:pPr>
          <a:r>
            <a:rPr lang="en-US" sz="2000" kern="1200" dirty="0"/>
            <a:t>Office Buildings</a:t>
          </a:r>
        </a:p>
      </dsp:txBody>
      <dsp:txXfrm>
        <a:off x="3088976" y="1797739"/>
        <a:ext cx="2552389" cy="2919843"/>
      </dsp:txXfrm>
    </dsp:sp>
    <dsp:sp modelId="{7106BEC2-A0BC-A841-B4B8-27FAF1E856CC}">
      <dsp:nvSpPr>
        <dsp:cNvPr id="0" name=""/>
        <dsp:cNvSpPr/>
      </dsp:nvSpPr>
      <dsp:spPr>
        <a:xfrm>
          <a:off x="6177367" y="1797739"/>
          <a:ext cx="2552389" cy="291984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Transient Noncommunity Water Systems</a:t>
          </a:r>
        </a:p>
        <a:p>
          <a:pPr marL="0" lvl="0" indent="0" algn="ctr" defTabSz="1244600">
            <a:lnSpc>
              <a:spcPct val="90000"/>
            </a:lnSpc>
            <a:spcBef>
              <a:spcPct val="0"/>
            </a:spcBef>
            <a:spcAft>
              <a:spcPct val="35000"/>
            </a:spcAft>
            <a:buNone/>
          </a:pPr>
          <a:r>
            <a:rPr lang="en-US" sz="2000" kern="1200" dirty="0"/>
            <a:t>Parks</a:t>
          </a:r>
        </a:p>
        <a:p>
          <a:pPr marL="0" lvl="0" indent="0" algn="ctr" defTabSz="1244600">
            <a:lnSpc>
              <a:spcPct val="90000"/>
            </a:lnSpc>
            <a:spcBef>
              <a:spcPct val="0"/>
            </a:spcBef>
            <a:spcAft>
              <a:spcPct val="35000"/>
            </a:spcAft>
            <a:buNone/>
          </a:pPr>
          <a:r>
            <a:rPr lang="en-US" sz="2000" kern="1200" dirty="0"/>
            <a:t>Motels</a:t>
          </a:r>
        </a:p>
        <a:p>
          <a:pPr marL="0" lvl="0" indent="0" algn="ctr" defTabSz="1244600">
            <a:lnSpc>
              <a:spcPct val="90000"/>
            </a:lnSpc>
            <a:spcBef>
              <a:spcPct val="0"/>
            </a:spcBef>
            <a:spcAft>
              <a:spcPct val="35000"/>
            </a:spcAft>
            <a:buNone/>
          </a:pPr>
          <a:r>
            <a:rPr lang="en-US" sz="2000" kern="1200" dirty="0"/>
            <a:t>Restaurants</a:t>
          </a:r>
        </a:p>
        <a:p>
          <a:pPr marL="0" lvl="0" indent="0" algn="ctr" defTabSz="1244600">
            <a:lnSpc>
              <a:spcPct val="90000"/>
            </a:lnSpc>
            <a:spcBef>
              <a:spcPct val="0"/>
            </a:spcBef>
            <a:spcAft>
              <a:spcPct val="35000"/>
            </a:spcAft>
            <a:buNone/>
          </a:pPr>
          <a:r>
            <a:rPr lang="en-US" sz="2000" kern="1200" dirty="0"/>
            <a:t>Churches</a:t>
          </a:r>
        </a:p>
      </dsp:txBody>
      <dsp:txXfrm>
        <a:off x="6177367" y="1797739"/>
        <a:ext cx="2552389" cy="291984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A34E39-ED87-1845-A5AE-66492866D8FB}" type="datetimeFigureOut">
              <a:rPr lang="en-US" smtClean="0"/>
              <a:t>7/26/19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C3551-F181-4544-B403-A8C702D724DD}" type="slidenum">
              <a:rPr lang="en-US" smtClean="0"/>
              <a:t>‹#›</a:t>
            </a:fld>
            <a:endParaRPr lang="en-US"/>
          </a:p>
        </p:txBody>
      </p:sp>
    </p:spTree>
    <p:extLst>
      <p:ext uri="{BB962C8B-B14F-4D97-AF65-F5344CB8AC3E}">
        <p14:creationId xmlns:p14="http://schemas.microsoft.com/office/powerpoint/2010/main" val="1902344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spcAft>
                <a:spcPts val="600"/>
              </a:spcAft>
              <a:buFont typeface="Arial" panose="020B0604020202020204" pitchFamily="34" charset="0"/>
              <a:buChar char="•"/>
            </a:pPr>
            <a:r>
              <a:rPr lang="en-US" dirty="0"/>
              <a:t>“This is a review of the most important regulations for water treatment.”</a:t>
            </a:r>
          </a:p>
          <a:p>
            <a:pPr marL="171450" indent="-171450">
              <a:spcBef>
                <a:spcPts val="600"/>
              </a:spcBef>
              <a:spcAft>
                <a:spcPts val="600"/>
              </a:spcAft>
              <a:buFont typeface="Arial" panose="020B0604020202020204" pitchFamily="34" charset="0"/>
              <a:buChar char="•"/>
            </a:pPr>
            <a:r>
              <a:rPr lang="en-US" dirty="0"/>
              <a:t>Note: ABC has removed most of the USEPA regulation questions from the exam database that involve specific US numerical standards (such as MCLs) as the new exams are used in both the US and Canada, which has different regulations than the US. The general scope of what the regulations cover is, however, still in the exam question database.</a:t>
            </a:r>
          </a:p>
        </p:txBody>
      </p:sp>
      <p:sp>
        <p:nvSpPr>
          <p:cNvPr id="4" name="Slide Number Placeholder 3"/>
          <p:cNvSpPr>
            <a:spLocks noGrp="1"/>
          </p:cNvSpPr>
          <p:nvPr>
            <p:ph type="sldNum" sz="quarter" idx="5"/>
          </p:nvPr>
        </p:nvSpPr>
        <p:spPr/>
        <p:txBody>
          <a:bodyPr/>
          <a:lstStyle/>
          <a:p>
            <a:fld id="{A2FC3551-F181-4544-B403-A8C702D724DD}" type="slidenum">
              <a:rPr lang="en-US" smtClean="0"/>
              <a:t>1</a:t>
            </a:fld>
            <a:endParaRPr lang="en-US" dirty="0"/>
          </a:p>
        </p:txBody>
      </p:sp>
    </p:spTree>
    <p:extLst>
      <p:ext uri="{BB962C8B-B14F-4D97-AF65-F5344CB8AC3E}">
        <p14:creationId xmlns:p14="http://schemas.microsoft.com/office/powerpoint/2010/main" val="1890697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C3551-F181-4544-B403-A8C702D724DD}" type="slidenum">
              <a:rPr lang="en-US" smtClean="0"/>
              <a:t>10</a:t>
            </a:fld>
            <a:endParaRPr lang="en-US"/>
          </a:p>
        </p:txBody>
      </p:sp>
    </p:spTree>
    <p:extLst>
      <p:ext uri="{BB962C8B-B14F-4D97-AF65-F5344CB8AC3E}">
        <p14:creationId xmlns:p14="http://schemas.microsoft.com/office/powerpoint/2010/main" val="2913434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C3551-F181-4544-B403-A8C702D724DD}" type="slidenum">
              <a:rPr lang="en-US" smtClean="0"/>
              <a:t>11</a:t>
            </a:fld>
            <a:endParaRPr lang="en-US" dirty="0"/>
          </a:p>
        </p:txBody>
      </p:sp>
    </p:spTree>
    <p:extLst>
      <p:ext uri="{BB962C8B-B14F-4D97-AF65-F5344CB8AC3E}">
        <p14:creationId xmlns:p14="http://schemas.microsoft.com/office/powerpoint/2010/main" val="2340491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Giardia lamblia </a:t>
            </a:r>
            <a:r>
              <a:rPr lang="en-US" i="0" dirty="0"/>
              <a:t>was found to be the microorganism responsible for hundreds of waterborne disease outbreaks throughout the US in the 1970s and 1980s. The cyst form is resistant to chlorine and becomes active inside the small intestines of humans in a stage known as a trophozoite. </a:t>
            </a:r>
            <a:endParaRPr lang="en-US" i="1" dirty="0"/>
          </a:p>
        </p:txBody>
      </p:sp>
      <p:sp>
        <p:nvSpPr>
          <p:cNvPr id="4" name="Slide Number Placeholder 3"/>
          <p:cNvSpPr>
            <a:spLocks noGrp="1"/>
          </p:cNvSpPr>
          <p:nvPr>
            <p:ph type="sldNum" sz="quarter" idx="5"/>
          </p:nvPr>
        </p:nvSpPr>
        <p:spPr/>
        <p:txBody>
          <a:bodyPr/>
          <a:lstStyle/>
          <a:p>
            <a:fld id="{A2FC3551-F181-4544-B403-A8C702D724DD}" type="slidenum">
              <a:rPr lang="en-US" smtClean="0"/>
              <a:t>12</a:t>
            </a:fld>
            <a:endParaRPr lang="en-US"/>
          </a:p>
        </p:txBody>
      </p:sp>
    </p:spTree>
    <p:extLst>
      <p:ext uri="{BB962C8B-B14F-4D97-AF65-F5344CB8AC3E}">
        <p14:creationId xmlns:p14="http://schemas.microsoft.com/office/powerpoint/2010/main" val="1928053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Cryptosporidium parvum </a:t>
            </a:r>
            <a:r>
              <a:rPr lang="en-US" i="0" dirty="0"/>
              <a:t>was found to be the microorganism responsible for over 400,000 cases of cryptosporidiosis in Milwaukee, WI in 1993. That was the largest documented waterborne disease outbreak that has ever occurred in the US. The oocyst is virtually immune to the affects of chlorine. Like </a:t>
            </a:r>
            <a:r>
              <a:rPr lang="en-US" i="1" dirty="0"/>
              <a:t>Giardia</a:t>
            </a:r>
            <a:r>
              <a:rPr lang="en-US" dirty="0"/>
              <a:t> it</a:t>
            </a:r>
            <a:r>
              <a:rPr lang="en-US" i="0" dirty="0"/>
              <a:t> becomes active inside the small intestines of humans in a stage known as a trophozoite. </a:t>
            </a:r>
            <a:r>
              <a:rPr lang="en-US" dirty="0"/>
              <a:t>There is presently no known cure for cryptosporidiosis other than the body developing an immune response once infected. Of note, only one in four of the 1.6 million residents in Milwaukee contracted the disease. </a:t>
            </a:r>
            <a:endParaRPr lang="en-US" i="1" dirty="0"/>
          </a:p>
        </p:txBody>
      </p:sp>
      <p:sp>
        <p:nvSpPr>
          <p:cNvPr id="4" name="Slide Number Placeholder 3"/>
          <p:cNvSpPr>
            <a:spLocks noGrp="1"/>
          </p:cNvSpPr>
          <p:nvPr>
            <p:ph type="sldNum" sz="quarter" idx="5"/>
          </p:nvPr>
        </p:nvSpPr>
        <p:spPr/>
        <p:txBody>
          <a:bodyPr/>
          <a:lstStyle/>
          <a:p>
            <a:fld id="{A2FC3551-F181-4544-B403-A8C702D724DD}" type="slidenum">
              <a:rPr lang="en-US" smtClean="0"/>
              <a:t>13</a:t>
            </a:fld>
            <a:endParaRPr lang="en-US"/>
          </a:p>
        </p:txBody>
      </p:sp>
    </p:spTree>
    <p:extLst>
      <p:ext uri="{BB962C8B-B14F-4D97-AF65-F5344CB8AC3E}">
        <p14:creationId xmlns:p14="http://schemas.microsoft.com/office/powerpoint/2010/main" val="3133192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C3551-F181-4544-B403-A8C702D724DD}" type="slidenum">
              <a:rPr lang="en-US" smtClean="0"/>
              <a:t>14</a:t>
            </a:fld>
            <a:endParaRPr lang="en-US"/>
          </a:p>
        </p:txBody>
      </p:sp>
    </p:spTree>
    <p:extLst>
      <p:ext uri="{BB962C8B-B14F-4D97-AF65-F5344CB8AC3E}">
        <p14:creationId xmlns:p14="http://schemas.microsoft.com/office/powerpoint/2010/main" val="1850360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C3551-F181-4544-B403-A8C702D724DD}" type="slidenum">
              <a:rPr lang="en-US" smtClean="0"/>
              <a:t>15</a:t>
            </a:fld>
            <a:endParaRPr lang="en-US"/>
          </a:p>
        </p:txBody>
      </p:sp>
    </p:spTree>
    <p:extLst>
      <p:ext uri="{BB962C8B-B14F-4D97-AF65-F5344CB8AC3E}">
        <p14:creationId xmlns:p14="http://schemas.microsoft.com/office/powerpoint/2010/main" val="2570682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C3551-F181-4544-B403-A8C702D724DD}" type="slidenum">
              <a:rPr lang="en-US" smtClean="0"/>
              <a:t>16</a:t>
            </a:fld>
            <a:endParaRPr lang="en-US"/>
          </a:p>
        </p:txBody>
      </p:sp>
    </p:spTree>
    <p:extLst>
      <p:ext uri="{BB962C8B-B14F-4D97-AF65-F5344CB8AC3E}">
        <p14:creationId xmlns:p14="http://schemas.microsoft.com/office/powerpoint/2010/main" val="3720553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C3551-F181-4544-B403-A8C702D724DD}" type="slidenum">
              <a:rPr lang="en-US" smtClean="0"/>
              <a:t>17</a:t>
            </a:fld>
            <a:endParaRPr lang="en-US" dirty="0"/>
          </a:p>
        </p:txBody>
      </p:sp>
    </p:spTree>
    <p:extLst>
      <p:ext uri="{BB962C8B-B14F-4D97-AF65-F5344CB8AC3E}">
        <p14:creationId xmlns:p14="http://schemas.microsoft.com/office/powerpoint/2010/main" val="2533181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C3551-F181-4544-B403-A8C702D724DD}" type="slidenum">
              <a:rPr lang="en-US" smtClean="0"/>
              <a:t>18</a:t>
            </a:fld>
            <a:endParaRPr lang="en-US"/>
          </a:p>
        </p:txBody>
      </p:sp>
    </p:spTree>
    <p:extLst>
      <p:ext uri="{BB962C8B-B14F-4D97-AF65-F5344CB8AC3E}">
        <p14:creationId xmlns:p14="http://schemas.microsoft.com/office/powerpoint/2010/main" val="3710335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picture: electron micrograph of a pure culture of E. coli bacteria (~10,000x magnification)</a:t>
            </a:r>
          </a:p>
        </p:txBody>
      </p:sp>
      <p:sp>
        <p:nvSpPr>
          <p:cNvPr id="4" name="Slide Number Placeholder 3"/>
          <p:cNvSpPr>
            <a:spLocks noGrp="1"/>
          </p:cNvSpPr>
          <p:nvPr>
            <p:ph type="sldNum" sz="quarter" idx="5"/>
          </p:nvPr>
        </p:nvSpPr>
        <p:spPr/>
        <p:txBody>
          <a:bodyPr/>
          <a:lstStyle/>
          <a:p>
            <a:fld id="{A2FC3551-F181-4544-B403-A8C702D724DD}" type="slidenum">
              <a:rPr lang="en-US" smtClean="0"/>
              <a:t>19</a:t>
            </a:fld>
            <a:endParaRPr lang="en-US"/>
          </a:p>
        </p:txBody>
      </p:sp>
    </p:spTree>
    <p:extLst>
      <p:ext uri="{BB962C8B-B14F-4D97-AF65-F5344CB8AC3E}">
        <p14:creationId xmlns:p14="http://schemas.microsoft.com/office/powerpoint/2010/main" val="424420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definition of PWS, ask the class what a “service connection” is: a connection between a water main and a customer, usually through a flow meter</a:t>
            </a:r>
          </a:p>
          <a:p>
            <a:endParaRPr lang="en-US" dirty="0"/>
          </a:p>
          <a:p>
            <a:r>
              <a:rPr lang="en-US" dirty="0"/>
              <a:t>Background photo: Barrow Utilities &amp; Electric Coop (BUECI) water storage tanks (1 MG on the left, 0.6 MG on the right)</a:t>
            </a:r>
          </a:p>
        </p:txBody>
      </p:sp>
      <p:sp>
        <p:nvSpPr>
          <p:cNvPr id="4" name="Slide Number Placeholder 3"/>
          <p:cNvSpPr>
            <a:spLocks noGrp="1"/>
          </p:cNvSpPr>
          <p:nvPr>
            <p:ph type="sldNum" sz="quarter" idx="5"/>
          </p:nvPr>
        </p:nvSpPr>
        <p:spPr/>
        <p:txBody>
          <a:bodyPr/>
          <a:lstStyle/>
          <a:p>
            <a:fld id="{A2FC3551-F181-4544-B403-A8C702D724DD}" type="slidenum">
              <a:rPr lang="en-US" smtClean="0"/>
              <a:t>2</a:t>
            </a:fld>
            <a:endParaRPr lang="en-US" dirty="0"/>
          </a:p>
        </p:txBody>
      </p:sp>
    </p:spTree>
    <p:extLst>
      <p:ext uri="{BB962C8B-B14F-4D97-AF65-F5344CB8AC3E}">
        <p14:creationId xmlns:p14="http://schemas.microsoft.com/office/powerpoint/2010/main" val="96967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Level 1 assessment is an internal system audit performed by the utility, while a Level 2 assessment is an external audit usually performed by ADEC </a:t>
            </a:r>
          </a:p>
        </p:txBody>
      </p:sp>
      <p:sp>
        <p:nvSpPr>
          <p:cNvPr id="4" name="Slide Number Placeholder 3"/>
          <p:cNvSpPr>
            <a:spLocks noGrp="1"/>
          </p:cNvSpPr>
          <p:nvPr>
            <p:ph type="sldNum" sz="quarter" idx="5"/>
          </p:nvPr>
        </p:nvSpPr>
        <p:spPr/>
        <p:txBody>
          <a:bodyPr/>
          <a:lstStyle/>
          <a:p>
            <a:fld id="{A2FC3551-F181-4544-B403-A8C702D724DD}" type="slidenum">
              <a:rPr lang="en-US" smtClean="0"/>
              <a:t>20</a:t>
            </a:fld>
            <a:endParaRPr lang="en-US"/>
          </a:p>
        </p:txBody>
      </p:sp>
    </p:spTree>
    <p:extLst>
      <p:ext uri="{BB962C8B-B14F-4D97-AF65-F5344CB8AC3E}">
        <p14:creationId xmlns:p14="http://schemas.microsoft.com/office/powerpoint/2010/main" val="3941511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C3551-F181-4544-B403-A8C702D724DD}" type="slidenum">
              <a:rPr lang="en-US" smtClean="0"/>
              <a:t>21</a:t>
            </a:fld>
            <a:endParaRPr lang="en-US" dirty="0"/>
          </a:p>
        </p:txBody>
      </p:sp>
    </p:spTree>
    <p:extLst>
      <p:ext uri="{BB962C8B-B14F-4D97-AF65-F5344CB8AC3E}">
        <p14:creationId xmlns:p14="http://schemas.microsoft.com/office/powerpoint/2010/main" val="1831923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1C0C820B-7960-2C49-B3D7-F04243DB9C2C}" type="datetime1">
              <a:rPr kumimoji="0" lang="en-US" sz="1200"/>
              <a:pPr/>
              <a:t>7/26/19</a:t>
            </a:fld>
            <a:endParaRPr kumimoji="0" lang="en-US" sz="1200"/>
          </a:p>
        </p:txBody>
      </p:sp>
      <p:sp>
        <p:nvSpPr>
          <p:cNvPr id="40963"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0D69EC16-DF8C-9346-B177-C19C4548E26B}" type="slidenum">
              <a:rPr kumimoji="0" lang="en-US" sz="1200"/>
              <a:pPr/>
              <a:t>22</a:t>
            </a:fld>
            <a:endParaRPr kumimoji="0" lang="en-US" sz="1200"/>
          </a:p>
        </p:txBody>
      </p:sp>
      <p:sp>
        <p:nvSpPr>
          <p:cNvPr id="40964" name="Rectangle 2"/>
          <p:cNvSpPr>
            <a:spLocks noGrp="1" noRot="1" noChangeAspect="1" noChangeArrowheads="1"/>
          </p:cNvSpPr>
          <p:nvPr>
            <p:ph type="sldImg"/>
          </p:nvPr>
        </p:nvSpPr>
        <p:spPr>
          <a:ln/>
        </p:spPr>
      </p:sp>
      <p:sp>
        <p:nvSpPr>
          <p:cNvPr id="4096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The photo is a service line with lead pipe (the bulbous fitting is typical of lead pipe)</a:t>
            </a:r>
          </a:p>
        </p:txBody>
      </p:sp>
    </p:spTree>
    <p:extLst>
      <p:ext uri="{BB962C8B-B14F-4D97-AF65-F5344CB8AC3E}">
        <p14:creationId xmlns:p14="http://schemas.microsoft.com/office/powerpoint/2010/main" val="1550106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important one is the Lead and Copper Rule – the others can be skipped in the interest of time</a:t>
            </a:r>
          </a:p>
        </p:txBody>
      </p:sp>
      <p:sp>
        <p:nvSpPr>
          <p:cNvPr id="4" name="Slide Number Placeholder 3"/>
          <p:cNvSpPr>
            <a:spLocks noGrp="1"/>
          </p:cNvSpPr>
          <p:nvPr>
            <p:ph type="sldNum" sz="quarter" idx="5"/>
          </p:nvPr>
        </p:nvSpPr>
        <p:spPr/>
        <p:txBody>
          <a:bodyPr/>
          <a:lstStyle/>
          <a:p>
            <a:fld id="{A2FC3551-F181-4544-B403-A8C702D724DD}" type="slidenum">
              <a:rPr lang="en-US" smtClean="0"/>
              <a:t>23</a:t>
            </a:fld>
            <a:endParaRPr lang="en-US" dirty="0"/>
          </a:p>
        </p:txBody>
      </p:sp>
    </p:spTree>
    <p:extLst>
      <p:ext uri="{BB962C8B-B14F-4D97-AF65-F5344CB8AC3E}">
        <p14:creationId xmlns:p14="http://schemas.microsoft.com/office/powerpoint/2010/main" val="1556674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C3551-F181-4544-B403-A8C702D724DD}" type="slidenum">
              <a:rPr lang="en-US" smtClean="0"/>
              <a:t>24</a:t>
            </a:fld>
            <a:endParaRPr lang="en-US"/>
          </a:p>
        </p:txBody>
      </p:sp>
    </p:spTree>
    <p:extLst>
      <p:ext uri="{BB962C8B-B14F-4D97-AF65-F5344CB8AC3E}">
        <p14:creationId xmlns:p14="http://schemas.microsoft.com/office/powerpoint/2010/main" val="4114338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Per- and Polyfluorinated Alkyl Substances (PFAS) compounds (e.g. PFOS and PFOA from aqueous film-forming foam used in fire suppression) were investigated in UCMR 3. EPA is now considering a new national MCL for these two substances, which have received lots of attention in the press over the past several years.</a:t>
            </a:r>
          </a:p>
        </p:txBody>
      </p:sp>
      <p:sp>
        <p:nvSpPr>
          <p:cNvPr id="4" name="Slide Number Placeholder 3"/>
          <p:cNvSpPr>
            <a:spLocks noGrp="1"/>
          </p:cNvSpPr>
          <p:nvPr>
            <p:ph type="sldNum" sz="quarter" idx="5"/>
          </p:nvPr>
        </p:nvSpPr>
        <p:spPr/>
        <p:txBody>
          <a:bodyPr/>
          <a:lstStyle/>
          <a:p>
            <a:fld id="{A2FC3551-F181-4544-B403-A8C702D724DD}" type="slidenum">
              <a:rPr lang="en-US" smtClean="0"/>
              <a:t>25</a:t>
            </a:fld>
            <a:endParaRPr lang="en-US"/>
          </a:p>
        </p:txBody>
      </p:sp>
    </p:spTree>
    <p:extLst>
      <p:ext uri="{BB962C8B-B14F-4D97-AF65-F5344CB8AC3E}">
        <p14:creationId xmlns:p14="http://schemas.microsoft.com/office/powerpoint/2010/main" val="309582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C3551-F181-4544-B403-A8C702D724DD}" type="slidenum">
              <a:rPr lang="en-US" smtClean="0"/>
              <a:t>26</a:t>
            </a:fld>
            <a:endParaRPr lang="en-US"/>
          </a:p>
        </p:txBody>
      </p:sp>
    </p:spTree>
    <p:extLst>
      <p:ext uri="{BB962C8B-B14F-4D97-AF65-F5344CB8AC3E}">
        <p14:creationId xmlns:p14="http://schemas.microsoft.com/office/powerpoint/2010/main" val="82354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C3551-F181-4544-B403-A8C702D724DD}" type="slidenum">
              <a:rPr lang="en-US" smtClean="0"/>
              <a:t>3</a:t>
            </a:fld>
            <a:endParaRPr lang="en-US"/>
          </a:p>
        </p:txBody>
      </p:sp>
    </p:spTree>
    <p:extLst>
      <p:ext uri="{BB962C8B-B14F-4D97-AF65-F5344CB8AC3E}">
        <p14:creationId xmlns:p14="http://schemas.microsoft.com/office/powerpoint/2010/main" val="3263132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spcAft>
                <a:spcPts val="600"/>
              </a:spcAft>
              <a:buFont typeface="Arial" panose="020B0604020202020204" pitchFamily="34" charset="0"/>
              <a:buChar char="•"/>
            </a:pPr>
            <a:r>
              <a:rPr lang="en-US" dirty="0"/>
              <a:t>Remind (or pose a question to) the attendees that mg/L is considered equivalent to PPM and µg/L is equivalent to PPB in water </a:t>
            </a:r>
          </a:p>
        </p:txBody>
      </p:sp>
      <p:sp>
        <p:nvSpPr>
          <p:cNvPr id="4" name="Slide Number Placeholder 3"/>
          <p:cNvSpPr>
            <a:spLocks noGrp="1"/>
          </p:cNvSpPr>
          <p:nvPr>
            <p:ph type="sldNum" sz="quarter" idx="5"/>
          </p:nvPr>
        </p:nvSpPr>
        <p:spPr/>
        <p:txBody>
          <a:bodyPr/>
          <a:lstStyle/>
          <a:p>
            <a:fld id="{A2FC3551-F181-4544-B403-A8C702D724DD}" type="slidenum">
              <a:rPr lang="en-US" smtClean="0"/>
              <a:t>4</a:t>
            </a:fld>
            <a:endParaRPr lang="en-US"/>
          </a:p>
        </p:txBody>
      </p:sp>
    </p:spTree>
    <p:extLst>
      <p:ext uri="{BB962C8B-B14F-4D97-AF65-F5344CB8AC3E}">
        <p14:creationId xmlns:p14="http://schemas.microsoft.com/office/powerpoint/2010/main" val="3561781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C3551-F181-4544-B403-A8C702D724DD}" type="slidenum">
              <a:rPr lang="en-US" smtClean="0"/>
              <a:t>5</a:t>
            </a:fld>
            <a:endParaRPr lang="en-US"/>
          </a:p>
        </p:txBody>
      </p:sp>
    </p:spTree>
    <p:extLst>
      <p:ext uri="{BB962C8B-B14F-4D97-AF65-F5344CB8AC3E}">
        <p14:creationId xmlns:p14="http://schemas.microsoft.com/office/powerpoint/2010/main" val="237760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EPA initially considered DBPs to be predominantly a surface water quality issue, the organic matter that is the precursor to the formation of DBPs has been found in ground water, too. In Alaska, high total organic carbon (TOC) concentrations are often found in wells drilled through continuous permafrost or in areas with discontinuous permafrost.</a:t>
            </a:r>
          </a:p>
        </p:txBody>
      </p:sp>
      <p:sp>
        <p:nvSpPr>
          <p:cNvPr id="4" name="Slide Number Placeholder 3"/>
          <p:cNvSpPr>
            <a:spLocks noGrp="1"/>
          </p:cNvSpPr>
          <p:nvPr>
            <p:ph type="sldNum" sz="quarter" idx="5"/>
          </p:nvPr>
        </p:nvSpPr>
        <p:spPr/>
        <p:txBody>
          <a:bodyPr/>
          <a:lstStyle/>
          <a:p>
            <a:fld id="{A2FC3551-F181-4544-B403-A8C702D724DD}" type="slidenum">
              <a:rPr lang="en-US" smtClean="0"/>
              <a:t>6</a:t>
            </a:fld>
            <a:endParaRPr lang="en-US"/>
          </a:p>
        </p:txBody>
      </p:sp>
    </p:spTree>
    <p:extLst>
      <p:ext uri="{BB962C8B-B14F-4D97-AF65-F5344CB8AC3E}">
        <p14:creationId xmlns:p14="http://schemas.microsoft.com/office/powerpoint/2010/main" val="1442388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C3551-F181-4544-B403-A8C702D724DD}" type="slidenum">
              <a:rPr lang="en-US" smtClean="0"/>
              <a:t>7</a:t>
            </a:fld>
            <a:endParaRPr lang="en-US"/>
          </a:p>
        </p:txBody>
      </p:sp>
    </p:spTree>
    <p:extLst>
      <p:ext uri="{BB962C8B-B14F-4D97-AF65-F5344CB8AC3E}">
        <p14:creationId xmlns:p14="http://schemas.microsoft.com/office/powerpoint/2010/main" val="2218122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C3551-F181-4544-B403-A8C702D724DD}" type="slidenum">
              <a:rPr lang="en-US" smtClean="0"/>
              <a:t>8</a:t>
            </a:fld>
            <a:endParaRPr lang="en-US"/>
          </a:p>
        </p:txBody>
      </p:sp>
    </p:spTree>
    <p:extLst>
      <p:ext uri="{BB962C8B-B14F-4D97-AF65-F5344CB8AC3E}">
        <p14:creationId xmlns:p14="http://schemas.microsoft.com/office/powerpoint/2010/main" val="2842226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C3551-F181-4544-B403-A8C702D724DD}" type="slidenum">
              <a:rPr lang="en-US" smtClean="0"/>
              <a:t>9</a:t>
            </a:fld>
            <a:endParaRPr lang="en-US"/>
          </a:p>
        </p:txBody>
      </p:sp>
    </p:spTree>
    <p:extLst>
      <p:ext uri="{BB962C8B-B14F-4D97-AF65-F5344CB8AC3E}">
        <p14:creationId xmlns:p14="http://schemas.microsoft.com/office/powerpoint/2010/main" val="1827965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AC48-91DB-5048-8C65-8BC9475523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213474-A6BA-DF4F-82FF-4CF6350F79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2328B3-421A-D943-8B08-B4DEEB5D13CE}"/>
              </a:ext>
            </a:extLst>
          </p:cNvPr>
          <p:cNvSpPr>
            <a:spLocks noGrp="1"/>
          </p:cNvSpPr>
          <p:nvPr>
            <p:ph type="dt" sz="half" idx="10"/>
          </p:nvPr>
        </p:nvSpPr>
        <p:spPr/>
        <p:txBody>
          <a:bodyPr/>
          <a:lstStyle/>
          <a:p>
            <a:fld id="{C0618284-355E-DF45-AD75-EBD792E6C90A}" type="datetimeFigureOut">
              <a:rPr lang="en-US" smtClean="0"/>
              <a:t>7/26/19</a:t>
            </a:fld>
            <a:endParaRPr lang="en-US"/>
          </a:p>
        </p:txBody>
      </p:sp>
      <p:sp>
        <p:nvSpPr>
          <p:cNvPr id="5" name="Footer Placeholder 4">
            <a:extLst>
              <a:ext uri="{FF2B5EF4-FFF2-40B4-BE49-F238E27FC236}">
                <a16:creationId xmlns:a16="http://schemas.microsoft.com/office/drawing/2014/main" id="{3F52D9F2-C950-C841-B874-C6668665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15C64-7B66-D646-BB98-F33745220825}"/>
              </a:ext>
            </a:extLst>
          </p:cNvPr>
          <p:cNvSpPr>
            <a:spLocks noGrp="1"/>
          </p:cNvSpPr>
          <p:nvPr>
            <p:ph type="sldNum" sz="quarter" idx="12"/>
          </p:nvPr>
        </p:nvSpPr>
        <p:spPr/>
        <p:txBody>
          <a:bodyPr/>
          <a:lstStyle/>
          <a:p>
            <a:fld id="{1EC4955B-4345-D84F-A229-1BA4C4B8BBED}" type="slidenum">
              <a:rPr lang="en-US" smtClean="0"/>
              <a:t>‹#›</a:t>
            </a:fld>
            <a:endParaRPr lang="en-US"/>
          </a:p>
        </p:txBody>
      </p:sp>
    </p:spTree>
    <p:extLst>
      <p:ext uri="{BB962C8B-B14F-4D97-AF65-F5344CB8AC3E}">
        <p14:creationId xmlns:p14="http://schemas.microsoft.com/office/powerpoint/2010/main" val="2740938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2ECE-9D78-1F45-B41E-8108B28805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5D1D52-7DF1-7E44-828D-BCB7545AE9B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DAF80-0639-C048-B368-7D46D2DAB15E}"/>
              </a:ext>
            </a:extLst>
          </p:cNvPr>
          <p:cNvSpPr>
            <a:spLocks noGrp="1"/>
          </p:cNvSpPr>
          <p:nvPr>
            <p:ph type="dt" sz="half" idx="10"/>
          </p:nvPr>
        </p:nvSpPr>
        <p:spPr/>
        <p:txBody>
          <a:bodyPr/>
          <a:lstStyle/>
          <a:p>
            <a:fld id="{C0618284-355E-DF45-AD75-EBD792E6C90A}" type="datetimeFigureOut">
              <a:rPr lang="en-US" smtClean="0"/>
              <a:t>7/26/19</a:t>
            </a:fld>
            <a:endParaRPr lang="en-US"/>
          </a:p>
        </p:txBody>
      </p:sp>
      <p:sp>
        <p:nvSpPr>
          <p:cNvPr id="5" name="Footer Placeholder 4">
            <a:extLst>
              <a:ext uri="{FF2B5EF4-FFF2-40B4-BE49-F238E27FC236}">
                <a16:creationId xmlns:a16="http://schemas.microsoft.com/office/drawing/2014/main" id="{0A09DBED-9ED0-F540-888F-5685048AE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BBBDC-459A-0B40-8C87-515E67BBFA9F}"/>
              </a:ext>
            </a:extLst>
          </p:cNvPr>
          <p:cNvSpPr>
            <a:spLocks noGrp="1"/>
          </p:cNvSpPr>
          <p:nvPr>
            <p:ph type="sldNum" sz="quarter" idx="12"/>
          </p:nvPr>
        </p:nvSpPr>
        <p:spPr/>
        <p:txBody>
          <a:bodyPr/>
          <a:lstStyle/>
          <a:p>
            <a:fld id="{1EC4955B-4345-D84F-A229-1BA4C4B8BBED}" type="slidenum">
              <a:rPr lang="en-US" smtClean="0"/>
              <a:t>‹#›</a:t>
            </a:fld>
            <a:endParaRPr lang="en-US"/>
          </a:p>
        </p:txBody>
      </p:sp>
    </p:spTree>
    <p:extLst>
      <p:ext uri="{BB962C8B-B14F-4D97-AF65-F5344CB8AC3E}">
        <p14:creationId xmlns:p14="http://schemas.microsoft.com/office/powerpoint/2010/main" val="159585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ED014F-575A-3547-A071-5ED5C3E55D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49A60D-1822-E540-9317-4E3D35A8EEF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BEC48-3DC4-9A48-8616-6EE29CD59DE6}"/>
              </a:ext>
            </a:extLst>
          </p:cNvPr>
          <p:cNvSpPr>
            <a:spLocks noGrp="1"/>
          </p:cNvSpPr>
          <p:nvPr>
            <p:ph type="dt" sz="half" idx="10"/>
          </p:nvPr>
        </p:nvSpPr>
        <p:spPr/>
        <p:txBody>
          <a:bodyPr/>
          <a:lstStyle/>
          <a:p>
            <a:fld id="{C0618284-355E-DF45-AD75-EBD792E6C90A}" type="datetimeFigureOut">
              <a:rPr lang="en-US" smtClean="0"/>
              <a:t>7/26/19</a:t>
            </a:fld>
            <a:endParaRPr lang="en-US"/>
          </a:p>
        </p:txBody>
      </p:sp>
      <p:sp>
        <p:nvSpPr>
          <p:cNvPr id="5" name="Footer Placeholder 4">
            <a:extLst>
              <a:ext uri="{FF2B5EF4-FFF2-40B4-BE49-F238E27FC236}">
                <a16:creationId xmlns:a16="http://schemas.microsoft.com/office/drawing/2014/main" id="{B9E06466-E700-3841-ABE3-E8D2FD773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6F410-8835-974D-AB31-2A244233A55A}"/>
              </a:ext>
            </a:extLst>
          </p:cNvPr>
          <p:cNvSpPr>
            <a:spLocks noGrp="1"/>
          </p:cNvSpPr>
          <p:nvPr>
            <p:ph type="sldNum" sz="quarter" idx="12"/>
          </p:nvPr>
        </p:nvSpPr>
        <p:spPr/>
        <p:txBody>
          <a:bodyPr/>
          <a:lstStyle/>
          <a:p>
            <a:fld id="{1EC4955B-4345-D84F-A229-1BA4C4B8BBED}" type="slidenum">
              <a:rPr lang="en-US" smtClean="0"/>
              <a:t>‹#›</a:t>
            </a:fld>
            <a:endParaRPr lang="en-US"/>
          </a:p>
        </p:txBody>
      </p:sp>
    </p:spTree>
    <p:extLst>
      <p:ext uri="{BB962C8B-B14F-4D97-AF65-F5344CB8AC3E}">
        <p14:creationId xmlns:p14="http://schemas.microsoft.com/office/powerpoint/2010/main" val="2488751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ED431-FB24-2E4C-8815-AA1C6F0A2A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664D77-A0CE-5344-BA75-E86BECC1E9B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884D7-30F5-2E4D-AC01-B36BD9062109}"/>
              </a:ext>
            </a:extLst>
          </p:cNvPr>
          <p:cNvSpPr>
            <a:spLocks noGrp="1"/>
          </p:cNvSpPr>
          <p:nvPr>
            <p:ph type="dt" sz="half" idx="10"/>
          </p:nvPr>
        </p:nvSpPr>
        <p:spPr/>
        <p:txBody>
          <a:bodyPr/>
          <a:lstStyle/>
          <a:p>
            <a:fld id="{C0618284-355E-DF45-AD75-EBD792E6C90A}" type="datetimeFigureOut">
              <a:rPr lang="en-US" smtClean="0"/>
              <a:t>7/26/19</a:t>
            </a:fld>
            <a:endParaRPr lang="en-US"/>
          </a:p>
        </p:txBody>
      </p:sp>
      <p:sp>
        <p:nvSpPr>
          <p:cNvPr id="5" name="Footer Placeholder 4">
            <a:extLst>
              <a:ext uri="{FF2B5EF4-FFF2-40B4-BE49-F238E27FC236}">
                <a16:creationId xmlns:a16="http://schemas.microsoft.com/office/drawing/2014/main" id="{711A8065-A1CF-844A-8A5E-DAA1325A6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BD1AB-99AC-1346-AC8D-62D3032339FE}"/>
              </a:ext>
            </a:extLst>
          </p:cNvPr>
          <p:cNvSpPr>
            <a:spLocks noGrp="1"/>
          </p:cNvSpPr>
          <p:nvPr>
            <p:ph type="sldNum" sz="quarter" idx="12"/>
          </p:nvPr>
        </p:nvSpPr>
        <p:spPr/>
        <p:txBody>
          <a:bodyPr/>
          <a:lstStyle/>
          <a:p>
            <a:fld id="{1EC4955B-4345-D84F-A229-1BA4C4B8BBED}" type="slidenum">
              <a:rPr lang="en-US" smtClean="0"/>
              <a:t>‹#›</a:t>
            </a:fld>
            <a:endParaRPr lang="en-US"/>
          </a:p>
        </p:txBody>
      </p:sp>
    </p:spTree>
    <p:extLst>
      <p:ext uri="{BB962C8B-B14F-4D97-AF65-F5344CB8AC3E}">
        <p14:creationId xmlns:p14="http://schemas.microsoft.com/office/powerpoint/2010/main" val="1365544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E7014-942E-FF4F-BD6F-5C19E0FC5A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009A3D-EB7B-0148-A802-6D4EF945D3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2EB1D2-CD6F-0C48-BE2F-FA328211E4E4}"/>
              </a:ext>
            </a:extLst>
          </p:cNvPr>
          <p:cNvSpPr>
            <a:spLocks noGrp="1"/>
          </p:cNvSpPr>
          <p:nvPr>
            <p:ph type="dt" sz="half" idx="10"/>
          </p:nvPr>
        </p:nvSpPr>
        <p:spPr/>
        <p:txBody>
          <a:bodyPr/>
          <a:lstStyle/>
          <a:p>
            <a:fld id="{C0618284-355E-DF45-AD75-EBD792E6C90A}" type="datetimeFigureOut">
              <a:rPr lang="en-US" smtClean="0"/>
              <a:t>7/26/19</a:t>
            </a:fld>
            <a:endParaRPr lang="en-US"/>
          </a:p>
        </p:txBody>
      </p:sp>
      <p:sp>
        <p:nvSpPr>
          <p:cNvPr id="5" name="Footer Placeholder 4">
            <a:extLst>
              <a:ext uri="{FF2B5EF4-FFF2-40B4-BE49-F238E27FC236}">
                <a16:creationId xmlns:a16="http://schemas.microsoft.com/office/drawing/2014/main" id="{7B1911F8-3C1C-6642-8556-B71B33259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06337-8E66-D34A-8C34-AA2C19260A3D}"/>
              </a:ext>
            </a:extLst>
          </p:cNvPr>
          <p:cNvSpPr>
            <a:spLocks noGrp="1"/>
          </p:cNvSpPr>
          <p:nvPr>
            <p:ph type="sldNum" sz="quarter" idx="12"/>
          </p:nvPr>
        </p:nvSpPr>
        <p:spPr/>
        <p:txBody>
          <a:bodyPr/>
          <a:lstStyle/>
          <a:p>
            <a:fld id="{1EC4955B-4345-D84F-A229-1BA4C4B8BBED}" type="slidenum">
              <a:rPr lang="en-US" smtClean="0"/>
              <a:t>‹#›</a:t>
            </a:fld>
            <a:endParaRPr lang="en-US"/>
          </a:p>
        </p:txBody>
      </p:sp>
    </p:spTree>
    <p:extLst>
      <p:ext uri="{BB962C8B-B14F-4D97-AF65-F5344CB8AC3E}">
        <p14:creationId xmlns:p14="http://schemas.microsoft.com/office/powerpoint/2010/main" val="3168124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BCEF4-AF70-7742-B994-3636E5D35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E38B5-3087-CD44-A6ED-AF913DA90F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6F902E-9FC2-3D4A-AE2C-96A8FB05B66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9584E4-F84F-654C-9AA3-9DC7EA30B939}"/>
              </a:ext>
            </a:extLst>
          </p:cNvPr>
          <p:cNvSpPr>
            <a:spLocks noGrp="1"/>
          </p:cNvSpPr>
          <p:nvPr>
            <p:ph type="dt" sz="half" idx="10"/>
          </p:nvPr>
        </p:nvSpPr>
        <p:spPr/>
        <p:txBody>
          <a:bodyPr/>
          <a:lstStyle/>
          <a:p>
            <a:fld id="{C0618284-355E-DF45-AD75-EBD792E6C90A}" type="datetimeFigureOut">
              <a:rPr lang="en-US" smtClean="0"/>
              <a:t>7/26/19</a:t>
            </a:fld>
            <a:endParaRPr lang="en-US"/>
          </a:p>
        </p:txBody>
      </p:sp>
      <p:sp>
        <p:nvSpPr>
          <p:cNvPr id="6" name="Footer Placeholder 5">
            <a:extLst>
              <a:ext uri="{FF2B5EF4-FFF2-40B4-BE49-F238E27FC236}">
                <a16:creationId xmlns:a16="http://schemas.microsoft.com/office/drawing/2014/main" id="{477B7BD8-7857-584A-B098-48F11682B9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6EC97B-D595-1F42-A650-71AF6CCBE12D}"/>
              </a:ext>
            </a:extLst>
          </p:cNvPr>
          <p:cNvSpPr>
            <a:spLocks noGrp="1"/>
          </p:cNvSpPr>
          <p:nvPr>
            <p:ph type="sldNum" sz="quarter" idx="12"/>
          </p:nvPr>
        </p:nvSpPr>
        <p:spPr/>
        <p:txBody>
          <a:bodyPr/>
          <a:lstStyle/>
          <a:p>
            <a:fld id="{1EC4955B-4345-D84F-A229-1BA4C4B8BBED}" type="slidenum">
              <a:rPr lang="en-US" smtClean="0"/>
              <a:t>‹#›</a:t>
            </a:fld>
            <a:endParaRPr lang="en-US"/>
          </a:p>
        </p:txBody>
      </p:sp>
    </p:spTree>
    <p:extLst>
      <p:ext uri="{BB962C8B-B14F-4D97-AF65-F5344CB8AC3E}">
        <p14:creationId xmlns:p14="http://schemas.microsoft.com/office/powerpoint/2010/main" val="229008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ABF78-AB92-9245-827E-3FBBAE6752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0B90BE-3C26-1942-BE43-1323E5A915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2DCE21-A916-4D4C-A976-E2D394949F6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DEC90C-A193-C44D-A46F-AB68A7CDB2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8E42432-F1DD-1645-AAE0-307CD3E4B3A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F10913-0905-BF4B-AB6D-8B1495BB002D}"/>
              </a:ext>
            </a:extLst>
          </p:cNvPr>
          <p:cNvSpPr>
            <a:spLocks noGrp="1"/>
          </p:cNvSpPr>
          <p:nvPr>
            <p:ph type="dt" sz="half" idx="10"/>
          </p:nvPr>
        </p:nvSpPr>
        <p:spPr/>
        <p:txBody>
          <a:bodyPr/>
          <a:lstStyle/>
          <a:p>
            <a:fld id="{C0618284-355E-DF45-AD75-EBD792E6C90A}" type="datetimeFigureOut">
              <a:rPr lang="en-US" smtClean="0"/>
              <a:t>7/26/19</a:t>
            </a:fld>
            <a:endParaRPr lang="en-US"/>
          </a:p>
        </p:txBody>
      </p:sp>
      <p:sp>
        <p:nvSpPr>
          <p:cNvPr id="8" name="Footer Placeholder 7">
            <a:extLst>
              <a:ext uri="{FF2B5EF4-FFF2-40B4-BE49-F238E27FC236}">
                <a16:creationId xmlns:a16="http://schemas.microsoft.com/office/drawing/2014/main" id="{662C8D34-3BA1-D641-A9A2-C60C474527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EA57F0-8BA3-7445-ACFD-A62427298083}"/>
              </a:ext>
            </a:extLst>
          </p:cNvPr>
          <p:cNvSpPr>
            <a:spLocks noGrp="1"/>
          </p:cNvSpPr>
          <p:nvPr>
            <p:ph type="sldNum" sz="quarter" idx="12"/>
          </p:nvPr>
        </p:nvSpPr>
        <p:spPr/>
        <p:txBody>
          <a:bodyPr/>
          <a:lstStyle/>
          <a:p>
            <a:fld id="{1EC4955B-4345-D84F-A229-1BA4C4B8BBED}" type="slidenum">
              <a:rPr lang="en-US" smtClean="0"/>
              <a:t>‹#›</a:t>
            </a:fld>
            <a:endParaRPr lang="en-US"/>
          </a:p>
        </p:txBody>
      </p:sp>
    </p:spTree>
    <p:extLst>
      <p:ext uri="{BB962C8B-B14F-4D97-AF65-F5344CB8AC3E}">
        <p14:creationId xmlns:p14="http://schemas.microsoft.com/office/powerpoint/2010/main" val="964801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C0330-ED29-3446-AD41-454CC4EC01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A6105B-ECC1-8E4C-A0F7-74FF80A7A6F1}"/>
              </a:ext>
            </a:extLst>
          </p:cNvPr>
          <p:cNvSpPr>
            <a:spLocks noGrp="1"/>
          </p:cNvSpPr>
          <p:nvPr>
            <p:ph type="dt" sz="half" idx="10"/>
          </p:nvPr>
        </p:nvSpPr>
        <p:spPr/>
        <p:txBody>
          <a:bodyPr/>
          <a:lstStyle/>
          <a:p>
            <a:fld id="{C0618284-355E-DF45-AD75-EBD792E6C90A}" type="datetimeFigureOut">
              <a:rPr lang="en-US" smtClean="0"/>
              <a:t>7/26/19</a:t>
            </a:fld>
            <a:endParaRPr lang="en-US"/>
          </a:p>
        </p:txBody>
      </p:sp>
      <p:sp>
        <p:nvSpPr>
          <p:cNvPr id="4" name="Footer Placeholder 3">
            <a:extLst>
              <a:ext uri="{FF2B5EF4-FFF2-40B4-BE49-F238E27FC236}">
                <a16:creationId xmlns:a16="http://schemas.microsoft.com/office/drawing/2014/main" id="{5FD6634C-A09B-9642-85EA-039AB03BF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98A792-56CF-AF40-B7B8-B8116BD07B65}"/>
              </a:ext>
            </a:extLst>
          </p:cNvPr>
          <p:cNvSpPr>
            <a:spLocks noGrp="1"/>
          </p:cNvSpPr>
          <p:nvPr>
            <p:ph type="sldNum" sz="quarter" idx="12"/>
          </p:nvPr>
        </p:nvSpPr>
        <p:spPr/>
        <p:txBody>
          <a:bodyPr/>
          <a:lstStyle/>
          <a:p>
            <a:fld id="{1EC4955B-4345-D84F-A229-1BA4C4B8BBED}" type="slidenum">
              <a:rPr lang="en-US" smtClean="0"/>
              <a:t>‹#›</a:t>
            </a:fld>
            <a:endParaRPr lang="en-US"/>
          </a:p>
        </p:txBody>
      </p:sp>
    </p:spTree>
    <p:extLst>
      <p:ext uri="{BB962C8B-B14F-4D97-AF65-F5344CB8AC3E}">
        <p14:creationId xmlns:p14="http://schemas.microsoft.com/office/powerpoint/2010/main" val="1660856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4D796B-7EA5-4E4E-8B72-A6AB4DD910F6}"/>
              </a:ext>
            </a:extLst>
          </p:cNvPr>
          <p:cNvSpPr>
            <a:spLocks noGrp="1"/>
          </p:cNvSpPr>
          <p:nvPr>
            <p:ph type="dt" sz="half" idx="10"/>
          </p:nvPr>
        </p:nvSpPr>
        <p:spPr/>
        <p:txBody>
          <a:bodyPr/>
          <a:lstStyle/>
          <a:p>
            <a:fld id="{C0618284-355E-DF45-AD75-EBD792E6C90A}" type="datetimeFigureOut">
              <a:rPr lang="en-US" smtClean="0"/>
              <a:t>7/26/19</a:t>
            </a:fld>
            <a:endParaRPr lang="en-US"/>
          </a:p>
        </p:txBody>
      </p:sp>
      <p:sp>
        <p:nvSpPr>
          <p:cNvPr id="3" name="Footer Placeholder 2">
            <a:extLst>
              <a:ext uri="{FF2B5EF4-FFF2-40B4-BE49-F238E27FC236}">
                <a16:creationId xmlns:a16="http://schemas.microsoft.com/office/drawing/2014/main" id="{44B5A974-1A57-B14E-9A92-7F25198FA5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DE8F51-F9AE-C948-9979-36A54E6BDC66}"/>
              </a:ext>
            </a:extLst>
          </p:cNvPr>
          <p:cNvSpPr>
            <a:spLocks noGrp="1"/>
          </p:cNvSpPr>
          <p:nvPr>
            <p:ph type="sldNum" sz="quarter" idx="12"/>
          </p:nvPr>
        </p:nvSpPr>
        <p:spPr/>
        <p:txBody>
          <a:bodyPr/>
          <a:lstStyle/>
          <a:p>
            <a:fld id="{1EC4955B-4345-D84F-A229-1BA4C4B8BBED}" type="slidenum">
              <a:rPr lang="en-US" smtClean="0"/>
              <a:t>‹#›</a:t>
            </a:fld>
            <a:endParaRPr lang="en-US"/>
          </a:p>
        </p:txBody>
      </p:sp>
    </p:spTree>
    <p:extLst>
      <p:ext uri="{BB962C8B-B14F-4D97-AF65-F5344CB8AC3E}">
        <p14:creationId xmlns:p14="http://schemas.microsoft.com/office/powerpoint/2010/main" val="2281046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66C0-F250-CA4A-9792-DB7ADDEB24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C6A8F7-DD39-CB4F-A944-72AF4B3F85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BFE9A-EEC0-6048-B582-51859EC936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287B62-88C8-5A47-B442-BB60DC2F608B}"/>
              </a:ext>
            </a:extLst>
          </p:cNvPr>
          <p:cNvSpPr>
            <a:spLocks noGrp="1"/>
          </p:cNvSpPr>
          <p:nvPr>
            <p:ph type="dt" sz="half" idx="10"/>
          </p:nvPr>
        </p:nvSpPr>
        <p:spPr/>
        <p:txBody>
          <a:bodyPr/>
          <a:lstStyle/>
          <a:p>
            <a:fld id="{C0618284-355E-DF45-AD75-EBD792E6C90A}" type="datetimeFigureOut">
              <a:rPr lang="en-US" smtClean="0"/>
              <a:t>7/26/19</a:t>
            </a:fld>
            <a:endParaRPr lang="en-US"/>
          </a:p>
        </p:txBody>
      </p:sp>
      <p:sp>
        <p:nvSpPr>
          <p:cNvPr id="6" name="Footer Placeholder 5">
            <a:extLst>
              <a:ext uri="{FF2B5EF4-FFF2-40B4-BE49-F238E27FC236}">
                <a16:creationId xmlns:a16="http://schemas.microsoft.com/office/drawing/2014/main" id="{42CEBFD1-7479-3B4F-BBA5-BBFE7E2F1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0778DF-2537-6748-82EC-A746BDA5DD70}"/>
              </a:ext>
            </a:extLst>
          </p:cNvPr>
          <p:cNvSpPr>
            <a:spLocks noGrp="1"/>
          </p:cNvSpPr>
          <p:nvPr>
            <p:ph type="sldNum" sz="quarter" idx="12"/>
          </p:nvPr>
        </p:nvSpPr>
        <p:spPr/>
        <p:txBody>
          <a:bodyPr/>
          <a:lstStyle/>
          <a:p>
            <a:fld id="{1EC4955B-4345-D84F-A229-1BA4C4B8BBED}" type="slidenum">
              <a:rPr lang="en-US" smtClean="0"/>
              <a:t>‹#›</a:t>
            </a:fld>
            <a:endParaRPr lang="en-US"/>
          </a:p>
        </p:txBody>
      </p:sp>
    </p:spTree>
    <p:extLst>
      <p:ext uri="{BB962C8B-B14F-4D97-AF65-F5344CB8AC3E}">
        <p14:creationId xmlns:p14="http://schemas.microsoft.com/office/powerpoint/2010/main" val="2183129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CA347-B436-DE40-B726-820C992AA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66EB99-CD18-0940-873A-46FC8E5114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A37E52-1FF4-454D-8904-C31089C9C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181B98-7A30-8F42-A34E-9C8DE10DBF5A}"/>
              </a:ext>
            </a:extLst>
          </p:cNvPr>
          <p:cNvSpPr>
            <a:spLocks noGrp="1"/>
          </p:cNvSpPr>
          <p:nvPr>
            <p:ph type="dt" sz="half" idx="10"/>
          </p:nvPr>
        </p:nvSpPr>
        <p:spPr/>
        <p:txBody>
          <a:bodyPr/>
          <a:lstStyle/>
          <a:p>
            <a:fld id="{C0618284-355E-DF45-AD75-EBD792E6C90A}" type="datetimeFigureOut">
              <a:rPr lang="en-US" smtClean="0"/>
              <a:t>7/26/19</a:t>
            </a:fld>
            <a:endParaRPr lang="en-US"/>
          </a:p>
        </p:txBody>
      </p:sp>
      <p:sp>
        <p:nvSpPr>
          <p:cNvPr id="6" name="Footer Placeholder 5">
            <a:extLst>
              <a:ext uri="{FF2B5EF4-FFF2-40B4-BE49-F238E27FC236}">
                <a16:creationId xmlns:a16="http://schemas.microsoft.com/office/drawing/2014/main" id="{01E047B3-03DB-2443-8632-650C361B54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FD4D31-96F9-7F40-83C0-CF18E204CAFE}"/>
              </a:ext>
            </a:extLst>
          </p:cNvPr>
          <p:cNvSpPr>
            <a:spLocks noGrp="1"/>
          </p:cNvSpPr>
          <p:nvPr>
            <p:ph type="sldNum" sz="quarter" idx="12"/>
          </p:nvPr>
        </p:nvSpPr>
        <p:spPr/>
        <p:txBody>
          <a:bodyPr/>
          <a:lstStyle/>
          <a:p>
            <a:fld id="{1EC4955B-4345-D84F-A229-1BA4C4B8BBED}" type="slidenum">
              <a:rPr lang="en-US" smtClean="0"/>
              <a:t>‹#›</a:t>
            </a:fld>
            <a:endParaRPr lang="en-US"/>
          </a:p>
        </p:txBody>
      </p:sp>
    </p:spTree>
    <p:extLst>
      <p:ext uri="{BB962C8B-B14F-4D97-AF65-F5344CB8AC3E}">
        <p14:creationId xmlns:p14="http://schemas.microsoft.com/office/powerpoint/2010/main" val="351432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0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96116E-E01F-334D-800B-BC00DF8E7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ADC9CE-4B4E-5643-9CF3-44B4BA9731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40A81-3BBD-3246-9BF7-86389DFC08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18284-355E-DF45-AD75-EBD792E6C90A}" type="datetimeFigureOut">
              <a:rPr lang="en-US" smtClean="0"/>
              <a:t>7/26/19</a:t>
            </a:fld>
            <a:endParaRPr lang="en-US"/>
          </a:p>
        </p:txBody>
      </p:sp>
      <p:sp>
        <p:nvSpPr>
          <p:cNvPr id="5" name="Footer Placeholder 4">
            <a:extLst>
              <a:ext uri="{FF2B5EF4-FFF2-40B4-BE49-F238E27FC236}">
                <a16:creationId xmlns:a16="http://schemas.microsoft.com/office/drawing/2014/main" id="{15CF6F2D-8B62-654B-ABD5-0533F74649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A07E01-D218-C146-AA26-6EC4484218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C4955B-4345-D84F-A229-1BA4C4B8BBED}" type="slidenum">
              <a:rPr lang="en-US" smtClean="0"/>
              <a:t>‹#›</a:t>
            </a:fld>
            <a:endParaRPr lang="en-US"/>
          </a:p>
        </p:txBody>
      </p:sp>
    </p:spTree>
    <p:extLst>
      <p:ext uri="{BB962C8B-B14F-4D97-AF65-F5344CB8AC3E}">
        <p14:creationId xmlns:p14="http://schemas.microsoft.com/office/powerpoint/2010/main" val="3211797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awwa.org/wsovideoclip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awwa.org/wsovideoclip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www.awwa.org/wsovideoclip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awwa.org/wsovideoclip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AF5F-3B3F-B640-B43F-F7711DFDC766}"/>
              </a:ext>
            </a:extLst>
          </p:cNvPr>
          <p:cNvSpPr>
            <a:spLocks noGrp="1"/>
          </p:cNvSpPr>
          <p:nvPr>
            <p:ph type="ctrTitle"/>
          </p:nvPr>
        </p:nvSpPr>
        <p:spPr>
          <a:xfrm>
            <a:off x="722489" y="632178"/>
            <a:ext cx="9144000" cy="2427111"/>
          </a:xfrm>
        </p:spPr>
        <p:txBody>
          <a:bodyPr>
            <a:normAutofit/>
          </a:bodyPr>
          <a:lstStyle/>
          <a:p>
            <a:r>
              <a:rPr lang="en-US" sz="6600" b="1" dirty="0"/>
              <a:t>CHAPTER 3</a:t>
            </a:r>
          </a:p>
        </p:txBody>
      </p:sp>
      <p:sp>
        <p:nvSpPr>
          <p:cNvPr id="3" name="Subtitle 2">
            <a:extLst>
              <a:ext uri="{FF2B5EF4-FFF2-40B4-BE49-F238E27FC236}">
                <a16:creationId xmlns:a16="http://schemas.microsoft.com/office/drawing/2014/main" id="{B16592DA-EC9D-244B-88CA-04FEC28EB178}"/>
              </a:ext>
            </a:extLst>
          </p:cNvPr>
          <p:cNvSpPr>
            <a:spLocks noGrp="1"/>
          </p:cNvSpPr>
          <p:nvPr>
            <p:ph type="subTitle" idx="1"/>
          </p:nvPr>
        </p:nvSpPr>
        <p:spPr>
          <a:xfrm>
            <a:off x="259644" y="4136408"/>
            <a:ext cx="8139289" cy="1655762"/>
          </a:xfrm>
        </p:spPr>
        <p:txBody>
          <a:bodyPr>
            <a:normAutofit/>
          </a:bodyPr>
          <a:lstStyle/>
          <a:p>
            <a:r>
              <a:rPr lang="en-US" sz="3200" b="1" dirty="0"/>
              <a:t>USEPA Water Quality Regulation Overview</a:t>
            </a:r>
          </a:p>
        </p:txBody>
      </p:sp>
      <p:pic>
        <p:nvPicPr>
          <p:cNvPr id="5" name="Picture 4">
            <a:extLst>
              <a:ext uri="{FF2B5EF4-FFF2-40B4-BE49-F238E27FC236}">
                <a16:creationId xmlns:a16="http://schemas.microsoft.com/office/drawing/2014/main" id="{377E4ABC-53A4-0642-8465-8034103F0335}"/>
              </a:ext>
            </a:extLst>
          </p:cNvPr>
          <p:cNvPicPr>
            <a:picLocks noChangeAspect="1"/>
          </p:cNvPicPr>
          <p:nvPr/>
        </p:nvPicPr>
        <p:blipFill>
          <a:blip r:embed="rId3"/>
          <a:stretch>
            <a:fillRect/>
          </a:stretch>
        </p:blipFill>
        <p:spPr>
          <a:xfrm>
            <a:off x="8551333" y="3287889"/>
            <a:ext cx="3352800" cy="3352800"/>
          </a:xfrm>
          <a:prstGeom prst="rect">
            <a:avLst/>
          </a:prstGeom>
        </p:spPr>
      </p:pic>
    </p:spTree>
    <p:extLst>
      <p:ext uri="{BB962C8B-B14F-4D97-AF65-F5344CB8AC3E}">
        <p14:creationId xmlns:p14="http://schemas.microsoft.com/office/powerpoint/2010/main" val="1198054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1B4F-D37D-B34F-975C-C7334F69D06B}"/>
              </a:ext>
            </a:extLst>
          </p:cNvPr>
          <p:cNvSpPr>
            <a:spLocks noGrp="1"/>
          </p:cNvSpPr>
          <p:nvPr>
            <p:ph type="title"/>
          </p:nvPr>
        </p:nvSpPr>
        <p:spPr>
          <a:xfrm>
            <a:off x="413657" y="365125"/>
            <a:ext cx="11419113" cy="1158875"/>
          </a:xfrm>
        </p:spPr>
        <p:txBody>
          <a:bodyPr/>
          <a:lstStyle/>
          <a:p>
            <a:r>
              <a:rPr lang="en-US" b="1" dirty="0"/>
              <a:t>Residual Disinfectants Provisions of the DBPR</a:t>
            </a:r>
          </a:p>
        </p:txBody>
      </p:sp>
      <p:sp>
        <p:nvSpPr>
          <p:cNvPr id="3" name="Content Placeholder 2">
            <a:extLst>
              <a:ext uri="{FF2B5EF4-FFF2-40B4-BE49-F238E27FC236}">
                <a16:creationId xmlns:a16="http://schemas.microsoft.com/office/drawing/2014/main" id="{F9490366-E697-A340-9DFE-D5B24C0356E2}"/>
              </a:ext>
            </a:extLst>
          </p:cNvPr>
          <p:cNvSpPr>
            <a:spLocks noGrp="1"/>
          </p:cNvSpPr>
          <p:nvPr>
            <p:ph idx="1"/>
          </p:nvPr>
        </p:nvSpPr>
        <p:spPr>
          <a:xfrm>
            <a:off x="413657" y="2021567"/>
            <a:ext cx="7239000" cy="4498975"/>
          </a:xfrm>
        </p:spPr>
        <p:txBody>
          <a:bodyPr>
            <a:normAutofit/>
          </a:bodyPr>
          <a:lstStyle/>
          <a:p>
            <a:pPr>
              <a:lnSpc>
                <a:spcPct val="100000"/>
              </a:lnSpc>
              <a:spcBef>
                <a:spcPts val="600"/>
              </a:spcBef>
              <a:spcAft>
                <a:spcPts val="600"/>
              </a:spcAft>
            </a:pPr>
            <a:r>
              <a:rPr lang="en-US" dirty="0"/>
              <a:t>MRDL = Maximum Residual Disinfectant Level</a:t>
            </a:r>
          </a:p>
          <a:p>
            <a:pPr lvl="1">
              <a:lnSpc>
                <a:spcPct val="100000"/>
              </a:lnSpc>
              <a:spcBef>
                <a:spcPts val="600"/>
              </a:spcBef>
              <a:spcAft>
                <a:spcPts val="600"/>
              </a:spcAft>
            </a:pPr>
            <a:r>
              <a:rPr lang="en-US" dirty="0"/>
              <a:t>MRDL for total chlorine set at 4.0 mg/L</a:t>
            </a:r>
          </a:p>
          <a:p>
            <a:pPr lvl="1">
              <a:lnSpc>
                <a:spcPct val="100000"/>
              </a:lnSpc>
              <a:spcBef>
                <a:spcPts val="600"/>
              </a:spcBef>
              <a:spcAft>
                <a:spcPts val="600"/>
              </a:spcAft>
            </a:pPr>
            <a:r>
              <a:rPr lang="en-US" dirty="0"/>
              <a:t>MRDL for chloramines set at 4.0 mg/L</a:t>
            </a:r>
          </a:p>
          <a:p>
            <a:pPr lvl="1">
              <a:lnSpc>
                <a:spcPct val="100000"/>
              </a:lnSpc>
              <a:spcBef>
                <a:spcPts val="600"/>
              </a:spcBef>
              <a:spcAft>
                <a:spcPts val="600"/>
              </a:spcAft>
            </a:pPr>
            <a:r>
              <a:rPr lang="en-US" dirty="0"/>
              <a:t>MRDL for chlorine dioxide set at 0.8 mg/L</a:t>
            </a:r>
          </a:p>
          <a:p>
            <a:pPr>
              <a:lnSpc>
                <a:spcPct val="100000"/>
              </a:lnSpc>
            </a:pPr>
            <a:endParaRPr lang="en-US" dirty="0"/>
          </a:p>
        </p:txBody>
      </p:sp>
      <p:pic>
        <p:nvPicPr>
          <p:cNvPr id="4" name="Picture 3">
            <a:extLst>
              <a:ext uri="{FF2B5EF4-FFF2-40B4-BE49-F238E27FC236}">
                <a16:creationId xmlns:a16="http://schemas.microsoft.com/office/drawing/2014/main" id="{AF807533-60C4-F14B-90BA-1F2599897BB2}"/>
              </a:ext>
            </a:extLst>
          </p:cNvPr>
          <p:cNvPicPr>
            <a:picLocks noChangeAspect="1"/>
          </p:cNvPicPr>
          <p:nvPr/>
        </p:nvPicPr>
        <p:blipFill>
          <a:blip r:embed="rId3"/>
          <a:stretch>
            <a:fillRect/>
          </a:stretch>
        </p:blipFill>
        <p:spPr>
          <a:xfrm>
            <a:off x="7652657" y="2021567"/>
            <a:ext cx="4187616" cy="3552494"/>
          </a:xfrm>
          <a:prstGeom prst="rect">
            <a:avLst/>
          </a:prstGeom>
        </p:spPr>
      </p:pic>
      <p:sp>
        <p:nvSpPr>
          <p:cNvPr id="5" name="TextBox 4">
            <a:extLst>
              <a:ext uri="{FF2B5EF4-FFF2-40B4-BE49-F238E27FC236}">
                <a16:creationId xmlns:a16="http://schemas.microsoft.com/office/drawing/2014/main" id="{E22113EB-D6A0-6E4E-8DAF-707DF9E05AFB}"/>
              </a:ext>
            </a:extLst>
          </p:cNvPr>
          <p:cNvSpPr txBox="1"/>
          <p:nvPr/>
        </p:nvSpPr>
        <p:spPr>
          <a:xfrm>
            <a:off x="7727165" y="5724136"/>
            <a:ext cx="4038600" cy="646331"/>
          </a:xfrm>
          <a:prstGeom prst="rect">
            <a:avLst/>
          </a:prstGeom>
          <a:noFill/>
        </p:spPr>
        <p:txBody>
          <a:bodyPr wrap="square" rtlCol="0">
            <a:spAutoFit/>
          </a:bodyPr>
          <a:lstStyle/>
          <a:p>
            <a:pPr algn="ctr"/>
            <a:r>
              <a:rPr lang="en-US" dirty="0"/>
              <a:t>Hach Company Pocket Colorimeter II Free &amp; Total Chlorine Residual Analyzer</a:t>
            </a:r>
          </a:p>
        </p:txBody>
      </p:sp>
    </p:spTree>
    <p:extLst>
      <p:ext uri="{BB962C8B-B14F-4D97-AF65-F5344CB8AC3E}">
        <p14:creationId xmlns:p14="http://schemas.microsoft.com/office/powerpoint/2010/main" val="1137641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6B01-E6EA-8F47-A5A4-7BDF793CD780}"/>
              </a:ext>
            </a:extLst>
          </p:cNvPr>
          <p:cNvSpPr>
            <a:spLocks noGrp="1"/>
          </p:cNvSpPr>
          <p:nvPr>
            <p:ph type="title"/>
          </p:nvPr>
        </p:nvSpPr>
        <p:spPr/>
        <p:txBody>
          <a:bodyPr/>
          <a:lstStyle/>
          <a:p>
            <a:r>
              <a:rPr lang="en-US" b="1" dirty="0"/>
              <a:t>Video Clip: Disinfection By-Products</a:t>
            </a:r>
          </a:p>
        </p:txBody>
      </p:sp>
      <p:sp>
        <p:nvSpPr>
          <p:cNvPr id="3" name="Content Placeholder 2">
            <a:extLst>
              <a:ext uri="{FF2B5EF4-FFF2-40B4-BE49-F238E27FC236}">
                <a16:creationId xmlns:a16="http://schemas.microsoft.com/office/drawing/2014/main" id="{60F949D7-E223-2A44-9DF3-65777F8C5AA1}"/>
              </a:ext>
            </a:extLst>
          </p:cNvPr>
          <p:cNvSpPr>
            <a:spLocks noGrp="1"/>
          </p:cNvSpPr>
          <p:nvPr>
            <p:ph idx="1"/>
          </p:nvPr>
        </p:nvSpPr>
        <p:spPr/>
        <p:txBody>
          <a:bodyPr/>
          <a:lstStyle/>
          <a:p>
            <a:r>
              <a:rPr lang="en-US" dirty="0">
                <a:hlinkClick r:id="rId3"/>
              </a:rPr>
              <a:t>www.awwa.org/wsovideoclips</a:t>
            </a:r>
            <a:r>
              <a:rPr lang="en-US" dirty="0"/>
              <a:t> </a:t>
            </a:r>
          </a:p>
        </p:txBody>
      </p:sp>
    </p:spTree>
    <p:extLst>
      <p:ext uri="{BB962C8B-B14F-4D97-AF65-F5344CB8AC3E}">
        <p14:creationId xmlns:p14="http://schemas.microsoft.com/office/powerpoint/2010/main" val="3199050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1B4F-D37D-B34F-975C-C7334F69D06B}"/>
              </a:ext>
            </a:extLst>
          </p:cNvPr>
          <p:cNvSpPr>
            <a:spLocks noGrp="1"/>
          </p:cNvSpPr>
          <p:nvPr>
            <p:ph type="title"/>
          </p:nvPr>
        </p:nvSpPr>
        <p:spPr>
          <a:xfrm>
            <a:off x="413657" y="365125"/>
            <a:ext cx="11419113" cy="1158875"/>
          </a:xfrm>
        </p:spPr>
        <p:txBody>
          <a:bodyPr/>
          <a:lstStyle/>
          <a:p>
            <a:r>
              <a:rPr lang="en-US" b="1" dirty="0"/>
              <a:t>Surface Water Treatment Rule (SWTR)</a:t>
            </a:r>
          </a:p>
        </p:txBody>
      </p:sp>
      <p:sp>
        <p:nvSpPr>
          <p:cNvPr id="3" name="Content Placeholder 2">
            <a:extLst>
              <a:ext uri="{FF2B5EF4-FFF2-40B4-BE49-F238E27FC236}">
                <a16:creationId xmlns:a16="http://schemas.microsoft.com/office/drawing/2014/main" id="{F9490366-E697-A340-9DFE-D5B24C0356E2}"/>
              </a:ext>
            </a:extLst>
          </p:cNvPr>
          <p:cNvSpPr>
            <a:spLocks noGrp="1"/>
          </p:cNvSpPr>
          <p:nvPr>
            <p:ph idx="1"/>
          </p:nvPr>
        </p:nvSpPr>
        <p:spPr>
          <a:xfrm>
            <a:off x="838200" y="1825624"/>
            <a:ext cx="7336971" cy="4782005"/>
          </a:xfrm>
        </p:spPr>
        <p:txBody>
          <a:bodyPr>
            <a:normAutofit/>
          </a:bodyPr>
          <a:lstStyle/>
          <a:p>
            <a:pPr>
              <a:lnSpc>
                <a:spcPct val="100000"/>
              </a:lnSpc>
              <a:spcBef>
                <a:spcPts val="600"/>
              </a:spcBef>
              <a:spcAft>
                <a:spcPts val="600"/>
              </a:spcAft>
            </a:pPr>
            <a:r>
              <a:rPr lang="en-US" dirty="0"/>
              <a:t>Original SWTR was promulgated by EPA in 1989</a:t>
            </a:r>
          </a:p>
          <a:p>
            <a:pPr lvl="1">
              <a:lnSpc>
                <a:spcPct val="100000"/>
              </a:lnSpc>
              <a:spcBef>
                <a:spcPts val="600"/>
              </a:spcBef>
              <a:spcAft>
                <a:spcPts val="600"/>
              </a:spcAft>
            </a:pPr>
            <a:r>
              <a:rPr lang="en-US" dirty="0"/>
              <a:t>Target microorganisms were </a:t>
            </a:r>
            <a:r>
              <a:rPr lang="en-US" i="1" dirty="0"/>
              <a:t>Giardia lamblia</a:t>
            </a:r>
            <a:r>
              <a:rPr lang="en-US" dirty="0"/>
              <a:t> and enteric viruses</a:t>
            </a:r>
          </a:p>
          <a:p>
            <a:pPr lvl="1">
              <a:lnSpc>
                <a:spcPct val="100000"/>
              </a:lnSpc>
              <a:spcBef>
                <a:spcPts val="600"/>
              </a:spcBef>
              <a:spcAft>
                <a:spcPts val="600"/>
              </a:spcAft>
            </a:pPr>
            <a:r>
              <a:rPr lang="en-US" dirty="0"/>
              <a:t>Filtration and disinfection of surface water was required to accomplish this</a:t>
            </a:r>
          </a:p>
          <a:p>
            <a:pPr lvl="1">
              <a:lnSpc>
                <a:spcPct val="100000"/>
              </a:lnSpc>
              <a:spcBef>
                <a:spcPts val="600"/>
              </a:spcBef>
              <a:spcAft>
                <a:spcPts val="600"/>
              </a:spcAft>
            </a:pPr>
            <a:r>
              <a:rPr lang="en-US" dirty="0"/>
              <a:t>Treatment techniques for different types of filtration were established to meet appropriate removal requirements”</a:t>
            </a:r>
          </a:p>
          <a:p>
            <a:pPr lvl="2">
              <a:lnSpc>
                <a:spcPct val="100000"/>
              </a:lnSpc>
              <a:spcBef>
                <a:spcPts val="600"/>
              </a:spcBef>
              <a:spcAft>
                <a:spcPts val="600"/>
              </a:spcAft>
            </a:pPr>
            <a:r>
              <a:rPr lang="en-US" dirty="0"/>
              <a:t>3-Log (99.9%) removal of </a:t>
            </a:r>
            <a:r>
              <a:rPr lang="en-US" i="1" dirty="0"/>
              <a:t>Giardia lamblia</a:t>
            </a:r>
          </a:p>
          <a:p>
            <a:pPr lvl="2">
              <a:lnSpc>
                <a:spcPct val="100000"/>
              </a:lnSpc>
              <a:spcBef>
                <a:spcPts val="600"/>
              </a:spcBef>
              <a:spcAft>
                <a:spcPts val="600"/>
              </a:spcAft>
            </a:pPr>
            <a:r>
              <a:rPr lang="en-US" dirty="0"/>
              <a:t>4-Log (99.99%) removal of enteric viruses</a:t>
            </a:r>
          </a:p>
          <a:p>
            <a:pPr marL="0" indent="0">
              <a:lnSpc>
                <a:spcPct val="100000"/>
              </a:lnSpc>
              <a:buNone/>
            </a:pPr>
            <a:endParaRPr lang="en-US" dirty="0"/>
          </a:p>
        </p:txBody>
      </p:sp>
      <p:pic>
        <p:nvPicPr>
          <p:cNvPr id="4" name="Picture 3">
            <a:extLst>
              <a:ext uri="{FF2B5EF4-FFF2-40B4-BE49-F238E27FC236}">
                <a16:creationId xmlns:a16="http://schemas.microsoft.com/office/drawing/2014/main" id="{7E5C8341-DE75-414B-8761-A7BE170BDE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9830" y="1355046"/>
            <a:ext cx="3095777" cy="2321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83F56CA3-34FE-684B-B94D-3C0C4A387133}"/>
              </a:ext>
            </a:extLst>
          </p:cNvPr>
          <p:cNvSpPr txBox="1"/>
          <p:nvPr/>
        </p:nvSpPr>
        <p:spPr>
          <a:xfrm>
            <a:off x="9059334" y="3777354"/>
            <a:ext cx="2256768" cy="646331"/>
          </a:xfrm>
          <a:prstGeom prst="rect">
            <a:avLst/>
          </a:prstGeom>
          <a:noFill/>
        </p:spPr>
        <p:txBody>
          <a:bodyPr wrap="square" rtlCol="0">
            <a:spAutoFit/>
          </a:bodyPr>
          <a:lstStyle/>
          <a:p>
            <a:pPr algn="r"/>
            <a:r>
              <a:rPr lang="en-US" i="1" dirty="0"/>
              <a:t>Giardia lamblia </a:t>
            </a:r>
            <a:r>
              <a:rPr lang="en-US" dirty="0"/>
              <a:t>active or “trophozoite” stage</a:t>
            </a:r>
            <a:endParaRPr lang="en-US" i="1" dirty="0"/>
          </a:p>
        </p:txBody>
      </p:sp>
      <p:pic>
        <p:nvPicPr>
          <p:cNvPr id="6" name="Picture 5">
            <a:extLst>
              <a:ext uri="{FF2B5EF4-FFF2-40B4-BE49-F238E27FC236}">
                <a16:creationId xmlns:a16="http://schemas.microsoft.com/office/drawing/2014/main" id="{C9A6453B-0C50-6E4D-8363-6EE9866485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78021" y="4725309"/>
            <a:ext cx="1836057" cy="1836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00A48FF7-F7AA-8747-B8FC-F2D5BCA8822F}"/>
              </a:ext>
            </a:extLst>
          </p:cNvPr>
          <p:cNvSpPr/>
          <p:nvPr/>
        </p:nvSpPr>
        <p:spPr>
          <a:xfrm>
            <a:off x="9874352" y="5181672"/>
            <a:ext cx="2029580" cy="923330"/>
          </a:xfrm>
          <a:prstGeom prst="rect">
            <a:avLst/>
          </a:prstGeom>
        </p:spPr>
        <p:txBody>
          <a:bodyPr wrap="square">
            <a:spAutoFit/>
          </a:bodyPr>
          <a:lstStyle/>
          <a:p>
            <a:pPr algn="ctr"/>
            <a:r>
              <a:rPr lang="en-US" i="1" dirty="0"/>
              <a:t>Giardia lamblia </a:t>
            </a:r>
            <a:r>
              <a:rPr lang="en-US" dirty="0"/>
              <a:t>cyst (resting phase) </a:t>
            </a:r>
          </a:p>
          <a:p>
            <a:pPr algn="ctr"/>
            <a:r>
              <a:rPr lang="en-US" dirty="0"/>
              <a:t>~ 5 x 15 microns </a:t>
            </a:r>
          </a:p>
        </p:txBody>
      </p:sp>
    </p:spTree>
    <p:extLst>
      <p:ext uri="{BB962C8B-B14F-4D97-AF65-F5344CB8AC3E}">
        <p14:creationId xmlns:p14="http://schemas.microsoft.com/office/powerpoint/2010/main" val="2799563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1B4F-D37D-B34F-975C-C7334F69D06B}"/>
              </a:ext>
            </a:extLst>
          </p:cNvPr>
          <p:cNvSpPr>
            <a:spLocks noGrp="1"/>
          </p:cNvSpPr>
          <p:nvPr>
            <p:ph type="title"/>
          </p:nvPr>
        </p:nvSpPr>
        <p:spPr>
          <a:xfrm>
            <a:off x="413657" y="365125"/>
            <a:ext cx="11419113" cy="1158875"/>
          </a:xfrm>
        </p:spPr>
        <p:txBody>
          <a:bodyPr/>
          <a:lstStyle/>
          <a:p>
            <a:r>
              <a:rPr lang="en-US" b="1" dirty="0"/>
              <a:t>Enhanced Surface Water Treatment Rule (ESWTR)</a:t>
            </a:r>
          </a:p>
        </p:txBody>
      </p:sp>
      <p:sp>
        <p:nvSpPr>
          <p:cNvPr id="3" name="Content Placeholder 2">
            <a:extLst>
              <a:ext uri="{FF2B5EF4-FFF2-40B4-BE49-F238E27FC236}">
                <a16:creationId xmlns:a16="http://schemas.microsoft.com/office/drawing/2014/main" id="{F9490366-E697-A340-9DFE-D5B24C0356E2}"/>
              </a:ext>
            </a:extLst>
          </p:cNvPr>
          <p:cNvSpPr>
            <a:spLocks noGrp="1"/>
          </p:cNvSpPr>
          <p:nvPr>
            <p:ph idx="1"/>
          </p:nvPr>
        </p:nvSpPr>
        <p:spPr>
          <a:xfrm>
            <a:off x="838200" y="1825624"/>
            <a:ext cx="7336971" cy="4782005"/>
          </a:xfrm>
        </p:spPr>
        <p:txBody>
          <a:bodyPr>
            <a:normAutofit/>
          </a:bodyPr>
          <a:lstStyle/>
          <a:p>
            <a:pPr>
              <a:lnSpc>
                <a:spcPct val="100000"/>
              </a:lnSpc>
              <a:spcBef>
                <a:spcPts val="600"/>
              </a:spcBef>
              <a:spcAft>
                <a:spcPts val="600"/>
              </a:spcAft>
            </a:pPr>
            <a:r>
              <a:rPr lang="en-US" dirty="0"/>
              <a:t>Interim ESWTR promulgated by EPA in 1998</a:t>
            </a:r>
          </a:p>
          <a:p>
            <a:pPr lvl="1">
              <a:lnSpc>
                <a:spcPct val="100000"/>
              </a:lnSpc>
              <a:spcBef>
                <a:spcPts val="600"/>
              </a:spcBef>
              <a:spcAft>
                <a:spcPts val="600"/>
              </a:spcAft>
            </a:pPr>
            <a:r>
              <a:rPr lang="en-US" dirty="0"/>
              <a:t>Target microorganism was </a:t>
            </a:r>
            <a:r>
              <a:rPr lang="en-US" i="1" dirty="0"/>
              <a:t>Cryptosporidium parvum</a:t>
            </a:r>
          </a:p>
          <a:p>
            <a:pPr lvl="1">
              <a:lnSpc>
                <a:spcPct val="100000"/>
              </a:lnSpc>
              <a:spcBef>
                <a:spcPts val="600"/>
              </a:spcBef>
              <a:spcAft>
                <a:spcPts val="600"/>
              </a:spcAft>
            </a:pPr>
            <a:r>
              <a:rPr lang="en-US" dirty="0"/>
              <a:t>Enhanced filtration treatment techniques of surface water were required to accomplish 2-Log (99%) removal in filtration</a:t>
            </a:r>
          </a:p>
          <a:p>
            <a:pPr lvl="2">
              <a:lnSpc>
                <a:spcPct val="100000"/>
              </a:lnSpc>
              <a:spcBef>
                <a:spcPts val="600"/>
              </a:spcBef>
              <a:spcAft>
                <a:spcPts val="600"/>
              </a:spcAft>
            </a:pPr>
            <a:r>
              <a:rPr lang="en-US" dirty="0"/>
              <a:t>Combined filter effluent turbidity ≤0.3 NTU</a:t>
            </a:r>
          </a:p>
          <a:p>
            <a:pPr lvl="2">
              <a:lnSpc>
                <a:spcPct val="100000"/>
              </a:lnSpc>
              <a:spcBef>
                <a:spcPts val="600"/>
              </a:spcBef>
              <a:spcAft>
                <a:spcPts val="600"/>
              </a:spcAft>
            </a:pPr>
            <a:r>
              <a:rPr lang="en-US" dirty="0"/>
              <a:t>Individual filter effluent monitoring for &gt;2 filters operating in parallel</a:t>
            </a:r>
          </a:p>
          <a:p>
            <a:pPr lvl="2">
              <a:lnSpc>
                <a:spcPct val="100000"/>
              </a:lnSpc>
              <a:spcBef>
                <a:spcPts val="600"/>
              </a:spcBef>
              <a:spcAft>
                <a:spcPts val="600"/>
              </a:spcAft>
            </a:pPr>
            <a:r>
              <a:rPr lang="en-US" dirty="0"/>
              <a:t>C x T profiling and benchmarking </a:t>
            </a:r>
          </a:p>
          <a:p>
            <a:pPr lvl="1">
              <a:lnSpc>
                <a:spcPct val="100000"/>
              </a:lnSpc>
              <a:spcBef>
                <a:spcPts val="600"/>
              </a:spcBef>
              <a:spcAft>
                <a:spcPts val="600"/>
              </a:spcAft>
            </a:pPr>
            <a:r>
              <a:rPr lang="en-US" dirty="0"/>
              <a:t>See pages 93-94</a:t>
            </a:r>
          </a:p>
          <a:p>
            <a:pPr marL="0" indent="0">
              <a:lnSpc>
                <a:spcPct val="100000"/>
              </a:lnSpc>
              <a:buNone/>
            </a:pPr>
            <a:endParaRPr lang="en-US" dirty="0"/>
          </a:p>
        </p:txBody>
      </p:sp>
      <p:sp>
        <p:nvSpPr>
          <p:cNvPr id="5" name="TextBox 4">
            <a:extLst>
              <a:ext uri="{FF2B5EF4-FFF2-40B4-BE49-F238E27FC236}">
                <a16:creationId xmlns:a16="http://schemas.microsoft.com/office/drawing/2014/main" id="{83F56CA3-34FE-684B-B94D-3C0C4A387133}"/>
              </a:ext>
            </a:extLst>
          </p:cNvPr>
          <p:cNvSpPr txBox="1"/>
          <p:nvPr/>
        </p:nvSpPr>
        <p:spPr>
          <a:xfrm>
            <a:off x="8910441" y="4343411"/>
            <a:ext cx="2537457" cy="1754326"/>
          </a:xfrm>
          <a:prstGeom prst="rect">
            <a:avLst/>
          </a:prstGeom>
          <a:noFill/>
        </p:spPr>
        <p:txBody>
          <a:bodyPr wrap="square" rtlCol="0">
            <a:spAutoFit/>
          </a:bodyPr>
          <a:lstStyle/>
          <a:p>
            <a:pPr algn="ctr"/>
            <a:r>
              <a:rPr lang="en-US" i="1" dirty="0"/>
              <a:t>Cryptosporidium parvum </a:t>
            </a:r>
            <a:r>
              <a:rPr lang="en-US" dirty="0"/>
              <a:t>“trophozoites” hatching from an oocyst on the walls of an intestine.</a:t>
            </a:r>
          </a:p>
          <a:p>
            <a:pPr algn="ctr"/>
            <a:r>
              <a:rPr lang="en-US" dirty="0"/>
              <a:t>The oocyst is ~ 4-6 microns in diameter.</a:t>
            </a:r>
          </a:p>
        </p:txBody>
      </p:sp>
      <p:pic>
        <p:nvPicPr>
          <p:cNvPr id="8" name="Picture 7">
            <a:extLst>
              <a:ext uri="{FF2B5EF4-FFF2-40B4-BE49-F238E27FC236}">
                <a16:creationId xmlns:a16="http://schemas.microsoft.com/office/drawing/2014/main" id="{A4577DAA-6DCA-5C45-B9F6-DFBAC54820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10440" y="1664977"/>
            <a:ext cx="2537457" cy="2537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56953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1B4F-D37D-B34F-975C-C7334F69D06B}"/>
              </a:ext>
            </a:extLst>
          </p:cNvPr>
          <p:cNvSpPr>
            <a:spLocks noGrp="1"/>
          </p:cNvSpPr>
          <p:nvPr>
            <p:ph type="title"/>
          </p:nvPr>
        </p:nvSpPr>
        <p:spPr>
          <a:xfrm>
            <a:off x="413657" y="365125"/>
            <a:ext cx="11419113" cy="1158875"/>
          </a:xfrm>
        </p:spPr>
        <p:txBody>
          <a:bodyPr/>
          <a:lstStyle/>
          <a:p>
            <a:r>
              <a:rPr lang="en-US" b="1" dirty="0"/>
              <a:t>Long-Term 1 ESWTR</a:t>
            </a:r>
          </a:p>
        </p:txBody>
      </p:sp>
      <p:sp>
        <p:nvSpPr>
          <p:cNvPr id="3" name="Content Placeholder 2">
            <a:extLst>
              <a:ext uri="{FF2B5EF4-FFF2-40B4-BE49-F238E27FC236}">
                <a16:creationId xmlns:a16="http://schemas.microsoft.com/office/drawing/2014/main" id="{F9490366-E697-A340-9DFE-D5B24C0356E2}"/>
              </a:ext>
            </a:extLst>
          </p:cNvPr>
          <p:cNvSpPr>
            <a:spLocks noGrp="1"/>
          </p:cNvSpPr>
          <p:nvPr>
            <p:ph idx="1"/>
          </p:nvPr>
        </p:nvSpPr>
        <p:spPr>
          <a:xfrm>
            <a:off x="838200" y="1825624"/>
            <a:ext cx="10515600" cy="4498975"/>
          </a:xfrm>
        </p:spPr>
        <p:txBody>
          <a:bodyPr/>
          <a:lstStyle/>
          <a:p>
            <a:pPr>
              <a:lnSpc>
                <a:spcPct val="100000"/>
              </a:lnSpc>
              <a:spcBef>
                <a:spcPts val="600"/>
              </a:spcBef>
              <a:spcAft>
                <a:spcPts val="600"/>
              </a:spcAft>
            </a:pPr>
            <a:r>
              <a:rPr lang="en-US" dirty="0"/>
              <a:t>Sanitary surveys are required for all surface water systems every three years</a:t>
            </a:r>
          </a:p>
          <a:p>
            <a:pPr lvl="1">
              <a:lnSpc>
                <a:spcPct val="100000"/>
              </a:lnSpc>
              <a:spcBef>
                <a:spcPts val="600"/>
              </a:spcBef>
              <a:spcAft>
                <a:spcPts val="600"/>
              </a:spcAft>
            </a:pPr>
            <a:r>
              <a:rPr lang="en-US" dirty="0"/>
              <a:t>Onsite review of the water sources, facilities, equipment, operation, and maintenance of a public water system</a:t>
            </a:r>
          </a:p>
          <a:p>
            <a:pPr lvl="1">
              <a:lnSpc>
                <a:spcPct val="100000"/>
              </a:lnSpc>
              <a:spcBef>
                <a:spcPts val="600"/>
              </a:spcBef>
              <a:spcAft>
                <a:spcPts val="600"/>
              </a:spcAft>
            </a:pPr>
            <a:r>
              <a:rPr lang="en-US" dirty="0"/>
              <a:t>Eight main sections to a sanitary survey (see list on page 94)</a:t>
            </a:r>
          </a:p>
          <a:p>
            <a:pPr lvl="1">
              <a:lnSpc>
                <a:spcPct val="100000"/>
              </a:lnSpc>
              <a:spcBef>
                <a:spcPts val="600"/>
              </a:spcBef>
              <a:spcAft>
                <a:spcPts val="600"/>
              </a:spcAft>
            </a:pPr>
            <a:r>
              <a:rPr lang="en-US" dirty="0"/>
              <a:t>Survey must be done by a trained surveyor, either an ADEC employee or an ADEC-approved third-party surveyor</a:t>
            </a:r>
          </a:p>
        </p:txBody>
      </p:sp>
    </p:spTree>
    <p:extLst>
      <p:ext uri="{BB962C8B-B14F-4D97-AF65-F5344CB8AC3E}">
        <p14:creationId xmlns:p14="http://schemas.microsoft.com/office/powerpoint/2010/main" val="2291728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1B4F-D37D-B34F-975C-C7334F69D06B}"/>
              </a:ext>
            </a:extLst>
          </p:cNvPr>
          <p:cNvSpPr>
            <a:spLocks noGrp="1"/>
          </p:cNvSpPr>
          <p:nvPr>
            <p:ph type="title"/>
          </p:nvPr>
        </p:nvSpPr>
        <p:spPr>
          <a:xfrm>
            <a:off x="413657" y="365125"/>
            <a:ext cx="11419113" cy="1158875"/>
          </a:xfrm>
        </p:spPr>
        <p:txBody>
          <a:bodyPr/>
          <a:lstStyle/>
          <a:p>
            <a:r>
              <a:rPr lang="en-US" b="1" dirty="0"/>
              <a:t>Long-Term 2 ESWTR</a:t>
            </a:r>
          </a:p>
        </p:txBody>
      </p:sp>
      <p:sp>
        <p:nvSpPr>
          <p:cNvPr id="3" name="Content Placeholder 2">
            <a:extLst>
              <a:ext uri="{FF2B5EF4-FFF2-40B4-BE49-F238E27FC236}">
                <a16:creationId xmlns:a16="http://schemas.microsoft.com/office/drawing/2014/main" id="{F9490366-E697-A340-9DFE-D5B24C0356E2}"/>
              </a:ext>
            </a:extLst>
          </p:cNvPr>
          <p:cNvSpPr>
            <a:spLocks noGrp="1"/>
          </p:cNvSpPr>
          <p:nvPr>
            <p:ph idx="1"/>
          </p:nvPr>
        </p:nvSpPr>
        <p:spPr>
          <a:xfrm>
            <a:off x="838200" y="1825624"/>
            <a:ext cx="10515600" cy="4498975"/>
          </a:xfrm>
        </p:spPr>
        <p:txBody>
          <a:bodyPr/>
          <a:lstStyle/>
          <a:p>
            <a:pPr>
              <a:lnSpc>
                <a:spcPct val="100000"/>
              </a:lnSpc>
              <a:spcBef>
                <a:spcPts val="600"/>
              </a:spcBef>
              <a:spcAft>
                <a:spcPts val="600"/>
              </a:spcAft>
            </a:pPr>
            <a:r>
              <a:rPr lang="en-US" dirty="0"/>
              <a:t>Monitoring of all surface water treatment system sources is required:</a:t>
            </a:r>
          </a:p>
          <a:p>
            <a:pPr lvl="1">
              <a:lnSpc>
                <a:spcPct val="100000"/>
              </a:lnSpc>
              <a:spcBef>
                <a:spcPts val="600"/>
              </a:spcBef>
              <a:spcAft>
                <a:spcPts val="600"/>
              </a:spcAft>
            </a:pPr>
            <a:r>
              <a:rPr lang="en-US" dirty="0"/>
              <a:t>Monitoring for </a:t>
            </a:r>
            <a:r>
              <a:rPr lang="en-US" i="1" dirty="0"/>
              <a:t>Cryptosporidium </a:t>
            </a:r>
            <a:r>
              <a:rPr lang="en-US" dirty="0"/>
              <a:t>monthly for 24 consecutive months required for larger water systems</a:t>
            </a:r>
          </a:p>
          <a:p>
            <a:pPr lvl="1">
              <a:lnSpc>
                <a:spcPct val="100000"/>
              </a:lnSpc>
              <a:spcBef>
                <a:spcPts val="600"/>
              </a:spcBef>
              <a:spcAft>
                <a:spcPts val="600"/>
              </a:spcAft>
            </a:pPr>
            <a:r>
              <a:rPr lang="en-US" dirty="0"/>
              <a:t>Monitoring for a state-approved surrogate every two weeks for one year (26 samples) for smaller water systems</a:t>
            </a:r>
          </a:p>
          <a:p>
            <a:pPr lvl="2">
              <a:lnSpc>
                <a:spcPct val="100000"/>
              </a:lnSpc>
              <a:spcBef>
                <a:spcPts val="600"/>
              </a:spcBef>
              <a:spcAft>
                <a:spcPts val="600"/>
              </a:spcAft>
              <a:buFont typeface="Wingdings" pitchFamily="2" charset="2"/>
              <a:buChar char="Ø"/>
            </a:pPr>
            <a:r>
              <a:rPr lang="en-US" dirty="0"/>
              <a:t>ADEC selected </a:t>
            </a:r>
            <a:r>
              <a:rPr lang="en-US" i="1" dirty="0"/>
              <a:t>E. coli</a:t>
            </a:r>
            <a:r>
              <a:rPr lang="en-US" dirty="0"/>
              <a:t> as the surrogate for Alaskan surface water systems </a:t>
            </a:r>
          </a:p>
          <a:p>
            <a:pPr lvl="1">
              <a:lnSpc>
                <a:spcPct val="100000"/>
              </a:lnSpc>
              <a:spcBef>
                <a:spcPts val="600"/>
              </a:spcBef>
              <a:spcAft>
                <a:spcPts val="600"/>
              </a:spcAft>
            </a:pPr>
            <a:r>
              <a:rPr lang="en-US" dirty="0"/>
              <a:t>Systems with high levels of </a:t>
            </a:r>
            <a:r>
              <a:rPr lang="en-US" i="1" dirty="0"/>
              <a:t>e. coli </a:t>
            </a:r>
            <a:r>
              <a:rPr lang="en-US" dirty="0"/>
              <a:t>have to then monitor for </a:t>
            </a:r>
            <a:r>
              <a:rPr lang="en-US" i="1" dirty="0"/>
              <a:t>Cryptosporidium</a:t>
            </a:r>
          </a:p>
          <a:p>
            <a:pPr lvl="1">
              <a:lnSpc>
                <a:spcPct val="100000"/>
              </a:lnSpc>
              <a:spcBef>
                <a:spcPts val="600"/>
              </a:spcBef>
              <a:spcAft>
                <a:spcPts val="600"/>
              </a:spcAft>
            </a:pPr>
            <a:r>
              <a:rPr lang="en-US" dirty="0"/>
              <a:t>Systems with high levels of </a:t>
            </a:r>
            <a:r>
              <a:rPr lang="en-US" i="1" dirty="0"/>
              <a:t>Cryptosporidium</a:t>
            </a:r>
            <a:r>
              <a:rPr lang="en-US" dirty="0"/>
              <a:t> in the source water will then have to increase the treatment to a level determined by a risk factor </a:t>
            </a:r>
          </a:p>
        </p:txBody>
      </p:sp>
    </p:spTree>
    <p:extLst>
      <p:ext uri="{BB962C8B-B14F-4D97-AF65-F5344CB8AC3E}">
        <p14:creationId xmlns:p14="http://schemas.microsoft.com/office/powerpoint/2010/main" val="1307819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1B4F-D37D-B34F-975C-C7334F69D06B}"/>
              </a:ext>
            </a:extLst>
          </p:cNvPr>
          <p:cNvSpPr>
            <a:spLocks noGrp="1"/>
          </p:cNvSpPr>
          <p:nvPr>
            <p:ph type="title"/>
          </p:nvPr>
        </p:nvSpPr>
        <p:spPr>
          <a:xfrm>
            <a:off x="413657" y="365125"/>
            <a:ext cx="11419113" cy="1158875"/>
          </a:xfrm>
        </p:spPr>
        <p:txBody>
          <a:bodyPr/>
          <a:lstStyle/>
          <a:p>
            <a:r>
              <a:rPr lang="en-US" b="1" dirty="0"/>
              <a:t>Filter Backwash Recycling Rule (FBRR)</a:t>
            </a:r>
          </a:p>
        </p:txBody>
      </p:sp>
      <p:sp>
        <p:nvSpPr>
          <p:cNvPr id="3" name="Content Placeholder 2">
            <a:extLst>
              <a:ext uri="{FF2B5EF4-FFF2-40B4-BE49-F238E27FC236}">
                <a16:creationId xmlns:a16="http://schemas.microsoft.com/office/drawing/2014/main" id="{F9490366-E697-A340-9DFE-D5B24C0356E2}"/>
              </a:ext>
            </a:extLst>
          </p:cNvPr>
          <p:cNvSpPr>
            <a:spLocks noGrp="1"/>
          </p:cNvSpPr>
          <p:nvPr>
            <p:ph idx="1"/>
          </p:nvPr>
        </p:nvSpPr>
        <p:spPr>
          <a:xfrm>
            <a:off x="838200" y="1825624"/>
            <a:ext cx="10515600" cy="4498975"/>
          </a:xfrm>
        </p:spPr>
        <p:txBody>
          <a:bodyPr>
            <a:normAutofit/>
          </a:bodyPr>
          <a:lstStyle/>
          <a:p>
            <a:pPr>
              <a:lnSpc>
                <a:spcPct val="100000"/>
              </a:lnSpc>
              <a:spcBef>
                <a:spcPts val="600"/>
              </a:spcBef>
              <a:spcAft>
                <a:spcPts val="600"/>
              </a:spcAft>
            </a:pPr>
            <a:r>
              <a:rPr lang="en-US" dirty="0"/>
              <a:t>Treatment procedures for filter backwash water and other “side streams” such as supernatant from dewatering sludge are required</a:t>
            </a:r>
          </a:p>
          <a:p>
            <a:pPr lvl="1">
              <a:lnSpc>
                <a:spcPct val="100000"/>
              </a:lnSpc>
              <a:spcBef>
                <a:spcPts val="600"/>
              </a:spcBef>
              <a:spcAft>
                <a:spcPts val="600"/>
              </a:spcAft>
            </a:pPr>
            <a:r>
              <a:rPr lang="en-US" dirty="0"/>
              <a:t>Goal is to limit the amount of </a:t>
            </a:r>
            <a:r>
              <a:rPr lang="en-US" i="1" dirty="0"/>
              <a:t>Cryptosporidium </a:t>
            </a:r>
            <a:r>
              <a:rPr lang="en-US" dirty="0"/>
              <a:t>and </a:t>
            </a:r>
            <a:r>
              <a:rPr lang="en-US" i="1" dirty="0"/>
              <a:t>Giardia </a:t>
            </a:r>
            <a:r>
              <a:rPr lang="en-US" dirty="0"/>
              <a:t>recycled inside a water treatment facility</a:t>
            </a:r>
          </a:p>
          <a:p>
            <a:pPr lvl="1">
              <a:lnSpc>
                <a:spcPct val="100000"/>
              </a:lnSpc>
              <a:spcBef>
                <a:spcPts val="600"/>
              </a:spcBef>
              <a:spcAft>
                <a:spcPts val="600"/>
              </a:spcAft>
            </a:pPr>
            <a:r>
              <a:rPr lang="en-US" dirty="0"/>
              <a:t>Backwash and side stream water have to be returned to the beginning of the treatment process (e.g. prior to coagulation) or provided additional treatment</a:t>
            </a:r>
          </a:p>
          <a:p>
            <a:pPr lvl="1">
              <a:lnSpc>
                <a:spcPct val="100000"/>
              </a:lnSpc>
              <a:spcBef>
                <a:spcPts val="600"/>
              </a:spcBef>
              <a:spcAft>
                <a:spcPts val="600"/>
              </a:spcAft>
            </a:pPr>
            <a:r>
              <a:rPr lang="en-US" dirty="0"/>
              <a:t>For some facilities, separate treatment of backwash and side stream water is required prior to reuse</a:t>
            </a:r>
          </a:p>
        </p:txBody>
      </p:sp>
    </p:spTree>
    <p:extLst>
      <p:ext uri="{BB962C8B-B14F-4D97-AF65-F5344CB8AC3E}">
        <p14:creationId xmlns:p14="http://schemas.microsoft.com/office/powerpoint/2010/main" val="4158002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6B01-E6EA-8F47-A5A4-7BDF793CD780}"/>
              </a:ext>
            </a:extLst>
          </p:cNvPr>
          <p:cNvSpPr>
            <a:spLocks noGrp="1"/>
          </p:cNvSpPr>
          <p:nvPr>
            <p:ph type="title"/>
          </p:nvPr>
        </p:nvSpPr>
        <p:spPr/>
        <p:txBody>
          <a:bodyPr/>
          <a:lstStyle/>
          <a:p>
            <a:r>
              <a:rPr lang="en-US" b="1" dirty="0"/>
              <a:t>Video Clip: Filter Backwash</a:t>
            </a:r>
          </a:p>
        </p:txBody>
      </p:sp>
      <p:sp>
        <p:nvSpPr>
          <p:cNvPr id="3" name="Content Placeholder 2">
            <a:extLst>
              <a:ext uri="{FF2B5EF4-FFF2-40B4-BE49-F238E27FC236}">
                <a16:creationId xmlns:a16="http://schemas.microsoft.com/office/drawing/2014/main" id="{60F949D7-E223-2A44-9DF3-65777F8C5AA1}"/>
              </a:ext>
            </a:extLst>
          </p:cNvPr>
          <p:cNvSpPr>
            <a:spLocks noGrp="1"/>
          </p:cNvSpPr>
          <p:nvPr>
            <p:ph idx="1"/>
          </p:nvPr>
        </p:nvSpPr>
        <p:spPr/>
        <p:txBody>
          <a:bodyPr/>
          <a:lstStyle/>
          <a:p>
            <a:r>
              <a:rPr lang="en-US" dirty="0">
                <a:hlinkClick r:id="rId3"/>
              </a:rPr>
              <a:t>www.awwa.org/wsovideoclips</a:t>
            </a:r>
            <a:r>
              <a:rPr lang="en-US" dirty="0"/>
              <a:t> </a:t>
            </a:r>
          </a:p>
        </p:txBody>
      </p:sp>
    </p:spTree>
    <p:extLst>
      <p:ext uri="{BB962C8B-B14F-4D97-AF65-F5344CB8AC3E}">
        <p14:creationId xmlns:p14="http://schemas.microsoft.com/office/powerpoint/2010/main" val="1060953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1B4F-D37D-B34F-975C-C7334F69D06B}"/>
              </a:ext>
            </a:extLst>
          </p:cNvPr>
          <p:cNvSpPr>
            <a:spLocks noGrp="1"/>
          </p:cNvSpPr>
          <p:nvPr>
            <p:ph type="title"/>
          </p:nvPr>
        </p:nvSpPr>
        <p:spPr>
          <a:xfrm>
            <a:off x="413657" y="365125"/>
            <a:ext cx="11419113" cy="1158875"/>
          </a:xfrm>
        </p:spPr>
        <p:txBody>
          <a:bodyPr/>
          <a:lstStyle/>
          <a:p>
            <a:r>
              <a:rPr lang="en-US" b="1" dirty="0"/>
              <a:t>Ground Water Rule (GWR)</a:t>
            </a:r>
          </a:p>
        </p:txBody>
      </p:sp>
      <p:sp>
        <p:nvSpPr>
          <p:cNvPr id="3" name="Content Placeholder 2">
            <a:extLst>
              <a:ext uri="{FF2B5EF4-FFF2-40B4-BE49-F238E27FC236}">
                <a16:creationId xmlns:a16="http://schemas.microsoft.com/office/drawing/2014/main" id="{F9490366-E697-A340-9DFE-D5B24C0356E2}"/>
              </a:ext>
            </a:extLst>
          </p:cNvPr>
          <p:cNvSpPr>
            <a:spLocks noGrp="1"/>
          </p:cNvSpPr>
          <p:nvPr>
            <p:ph idx="1"/>
          </p:nvPr>
        </p:nvSpPr>
        <p:spPr>
          <a:xfrm>
            <a:off x="838200" y="1825624"/>
            <a:ext cx="10515600" cy="4498975"/>
          </a:xfrm>
        </p:spPr>
        <p:txBody>
          <a:bodyPr>
            <a:normAutofit/>
          </a:bodyPr>
          <a:lstStyle/>
          <a:p>
            <a:pPr>
              <a:lnSpc>
                <a:spcPct val="110000"/>
              </a:lnSpc>
            </a:pPr>
            <a:r>
              <a:rPr kumimoji="1" lang="en-US" dirty="0">
                <a:ea typeface="ＭＳ Ｐゴシック" charset="0"/>
                <a:cs typeface="ＭＳ Ｐゴシック" charset="0"/>
              </a:rPr>
              <a:t>For groundwater systems that are at high risk for fecal contamination, particularly for groundwater systems that do not disinfect</a:t>
            </a:r>
            <a:endParaRPr kumimoji="1" lang="en-US" sz="2400" dirty="0">
              <a:ea typeface="ＭＳ Ｐゴシック" charset="0"/>
              <a:cs typeface="ＭＳ Ｐゴシック" charset="0"/>
            </a:endParaRPr>
          </a:p>
          <a:p>
            <a:pPr>
              <a:lnSpc>
                <a:spcPct val="110000"/>
              </a:lnSpc>
            </a:pPr>
            <a:r>
              <a:rPr kumimoji="1" lang="en-US" dirty="0">
                <a:ea typeface="ＭＳ Ｐゴシック" charset="0"/>
                <a:cs typeface="ＭＳ Ｐゴシック" charset="0"/>
              </a:rPr>
              <a:t>Enteric viruses are the targeted organism – viruses are small enough to be able to move through aquifers that otherwise would filter them out such as with bacteria and protozoa (e.g. </a:t>
            </a:r>
            <a:r>
              <a:rPr kumimoji="1" lang="en-US" i="1" dirty="0">
                <a:ea typeface="ＭＳ Ｐゴシック" charset="0"/>
                <a:cs typeface="ＭＳ Ｐゴシック" charset="0"/>
              </a:rPr>
              <a:t>Cryptosporidium </a:t>
            </a:r>
            <a:r>
              <a:rPr kumimoji="1" lang="en-US" dirty="0">
                <a:ea typeface="ＭＳ Ｐゴシック" charset="0"/>
                <a:cs typeface="ＭＳ Ｐゴシック" charset="0"/>
              </a:rPr>
              <a:t>&amp; </a:t>
            </a:r>
            <a:r>
              <a:rPr kumimoji="1" lang="en-US" i="1" dirty="0">
                <a:ea typeface="ＭＳ Ｐゴシック" charset="0"/>
                <a:cs typeface="ＭＳ Ｐゴシック" charset="0"/>
              </a:rPr>
              <a:t>Giardia)</a:t>
            </a:r>
            <a:endParaRPr kumimoji="1" lang="en-US" dirty="0">
              <a:ea typeface="ＭＳ Ｐゴシック" charset="0"/>
              <a:cs typeface="ＭＳ Ｐゴシック" charset="0"/>
            </a:endParaRPr>
          </a:p>
          <a:p>
            <a:pPr>
              <a:lnSpc>
                <a:spcPct val="110000"/>
              </a:lnSpc>
            </a:pPr>
            <a:r>
              <a:rPr kumimoji="1" lang="en-US" dirty="0">
                <a:ea typeface="ＭＳ Ｐゴシック" charset="0"/>
                <a:cs typeface="ＭＳ Ｐゴシック" charset="0"/>
              </a:rPr>
              <a:t>If necessary, groundwater treatment (disinfection) will be required</a:t>
            </a:r>
          </a:p>
        </p:txBody>
      </p:sp>
    </p:spTree>
    <p:extLst>
      <p:ext uri="{BB962C8B-B14F-4D97-AF65-F5344CB8AC3E}">
        <p14:creationId xmlns:p14="http://schemas.microsoft.com/office/powerpoint/2010/main" val="2434664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scherichia-coli.jpg">
            <a:extLst>
              <a:ext uri="{FF2B5EF4-FFF2-40B4-BE49-F238E27FC236}">
                <a16:creationId xmlns:a16="http://schemas.microsoft.com/office/drawing/2014/main" id="{DAE2A0A5-BD6C-8448-964B-2D48A408357A}"/>
              </a:ext>
            </a:extLst>
          </p:cNvPr>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D31B4F-D37D-B34F-975C-C7334F69D06B}"/>
              </a:ext>
            </a:extLst>
          </p:cNvPr>
          <p:cNvSpPr>
            <a:spLocks noGrp="1"/>
          </p:cNvSpPr>
          <p:nvPr>
            <p:ph type="title"/>
          </p:nvPr>
        </p:nvSpPr>
        <p:spPr>
          <a:xfrm>
            <a:off x="413657" y="365125"/>
            <a:ext cx="11419113" cy="1158875"/>
          </a:xfrm>
        </p:spPr>
        <p:txBody>
          <a:bodyPr>
            <a:normAutofit fontScale="90000"/>
          </a:bodyPr>
          <a:lstStyle/>
          <a:p>
            <a:r>
              <a:rPr lang="en-US" b="1" dirty="0"/>
              <a:t>Total Coliform Rule (TCR) and Revised Total Coliform Rule (RTCR)</a:t>
            </a:r>
          </a:p>
        </p:txBody>
      </p:sp>
      <p:sp>
        <p:nvSpPr>
          <p:cNvPr id="3" name="Content Placeholder 2">
            <a:extLst>
              <a:ext uri="{FF2B5EF4-FFF2-40B4-BE49-F238E27FC236}">
                <a16:creationId xmlns:a16="http://schemas.microsoft.com/office/drawing/2014/main" id="{F9490366-E697-A340-9DFE-D5B24C0356E2}"/>
              </a:ext>
            </a:extLst>
          </p:cNvPr>
          <p:cNvSpPr>
            <a:spLocks noGrp="1"/>
          </p:cNvSpPr>
          <p:nvPr>
            <p:ph idx="1"/>
          </p:nvPr>
        </p:nvSpPr>
        <p:spPr>
          <a:xfrm>
            <a:off x="838200" y="1825624"/>
            <a:ext cx="10515600" cy="4498975"/>
          </a:xfrm>
        </p:spPr>
        <p:txBody>
          <a:bodyPr>
            <a:normAutofit/>
          </a:bodyPr>
          <a:lstStyle/>
          <a:p>
            <a:pPr>
              <a:lnSpc>
                <a:spcPct val="110000"/>
              </a:lnSpc>
            </a:pPr>
            <a:r>
              <a:rPr kumimoji="1" lang="en-US" dirty="0">
                <a:ea typeface="ＭＳ Ｐゴシック" charset="0"/>
                <a:cs typeface="ＭＳ Ｐゴシック" charset="0"/>
              </a:rPr>
              <a:t>All public water systems are required to monitor their water distribution system for potential disease-causing microorganisms</a:t>
            </a:r>
            <a:endParaRPr kumimoji="1" lang="en-US" sz="2400" dirty="0">
              <a:ea typeface="ＭＳ Ｐゴシック" charset="0"/>
              <a:cs typeface="ＭＳ Ｐゴシック" charset="0"/>
            </a:endParaRPr>
          </a:p>
          <a:p>
            <a:pPr>
              <a:lnSpc>
                <a:spcPct val="110000"/>
              </a:lnSpc>
            </a:pPr>
            <a:r>
              <a:rPr kumimoji="1" lang="en-US" dirty="0">
                <a:ea typeface="ＭＳ Ｐゴシック" charset="0"/>
                <a:cs typeface="ＭＳ Ｐゴシック" charset="0"/>
              </a:rPr>
              <a:t>Under the original TCR, total coliform bacteria (~100 species of intestinal bacteria) were monitored as </a:t>
            </a:r>
            <a:r>
              <a:rPr kumimoji="1" lang="en-US" u="sng" dirty="0">
                <a:ea typeface="ＭＳ Ｐゴシック" charset="0"/>
                <a:cs typeface="ＭＳ Ｐゴシック" charset="0"/>
              </a:rPr>
              <a:t>indicators</a:t>
            </a:r>
            <a:r>
              <a:rPr kumimoji="1" lang="en-US" dirty="0">
                <a:ea typeface="ＭＳ Ｐゴシック" charset="0"/>
                <a:cs typeface="ＭＳ Ｐゴシック" charset="0"/>
              </a:rPr>
              <a:t> of possible fecal contamination. The MCL was set at zero.</a:t>
            </a:r>
            <a:endParaRPr kumimoji="1" lang="en-US" u="sng" dirty="0">
              <a:ea typeface="ＭＳ Ｐゴシック" charset="0"/>
              <a:cs typeface="ＭＳ Ｐゴシック" charset="0"/>
            </a:endParaRPr>
          </a:p>
          <a:p>
            <a:pPr>
              <a:lnSpc>
                <a:spcPct val="110000"/>
              </a:lnSpc>
            </a:pPr>
            <a:r>
              <a:rPr kumimoji="1" lang="en-US" dirty="0">
                <a:ea typeface="ＭＳ Ｐゴシック" charset="0"/>
                <a:cs typeface="ＭＳ Ｐゴシック" charset="0"/>
              </a:rPr>
              <a:t>Under the RTCR, an MCL of zero was established for </a:t>
            </a:r>
            <a:r>
              <a:rPr kumimoji="1" lang="en-US" i="1" dirty="0">
                <a:ea typeface="ＭＳ Ｐゴシック" charset="0"/>
                <a:cs typeface="ＭＳ Ｐゴシック" charset="0"/>
              </a:rPr>
              <a:t>Escherichia coli (E. coli)</a:t>
            </a:r>
            <a:r>
              <a:rPr kumimoji="1" lang="en-US" dirty="0">
                <a:ea typeface="ＭＳ Ｐゴシック" charset="0"/>
                <a:cs typeface="ＭＳ Ｐゴシック" charset="0"/>
              </a:rPr>
              <a:t>, which is more indicative of human sewage pollution. The existing standard for total coliform bacteria was removed.</a:t>
            </a:r>
          </a:p>
        </p:txBody>
      </p:sp>
    </p:spTree>
    <p:extLst>
      <p:ext uri="{BB962C8B-B14F-4D97-AF65-F5344CB8AC3E}">
        <p14:creationId xmlns:p14="http://schemas.microsoft.com/office/powerpoint/2010/main" val="807395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EB1CE-E680-784F-81B5-18F6A064C6C6}"/>
              </a:ext>
            </a:extLst>
          </p:cNvPr>
          <p:cNvSpPr>
            <a:spLocks noGrp="1"/>
          </p:cNvSpPr>
          <p:nvPr>
            <p:ph type="title"/>
          </p:nvPr>
        </p:nvSpPr>
        <p:spPr>
          <a:xfrm>
            <a:off x="838200" y="198437"/>
            <a:ext cx="10515600" cy="1088825"/>
          </a:xfrm>
        </p:spPr>
        <p:txBody>
          <a:bodyPr/>
          <a:lstStyle/>
          <a:p>
            <a:r>
              <a:rPr lang="en-US" b="1" dirty="0"/>
              <a:t>Types of Water Systems</a:t>
            </a:r>
          </a:p>
        </p:txBody>
      </p:sp>
      <p:sp>
        <p:nvSpPr>
          <p:cNvPr id="3" name="Content Placeholder 2">
            <a:extLst>
              <a:ext uri="{FF2B5EF4-FFF2-40B4-BE49-F238E27FC236}">
                <a16:creationId xmlns:a16="http://schemas.microsoft.com/office/drawing/2014/main" id="{C925C769-4D3E-6047-BCC2-09A7BE387BF0}"/>
              </a:ext>
            </a:extLst>
          </p:cNvPr>
          <p:cNvSpPr>
            <a:spLocks noGrp="1"/>
          </p:cNvSpPr>
          <p:nvPr>
            <p:ph idx="1"/>
          </p:nvPr>
        </p:nvSpPr>
        <p:spPr>
          <a:xfrm>
            <a:off x="837461" y="1287262"/>
            <a:ext cx="10516339" cy="5956916"/>
          </a:xfrm>
        </p:spPr>
        <p:txBody>
          <a:bodyPr>
            <a:normAutofit/>
          </a:bodyPr>
          <a:lstStyle/>
          <a:p>
            <a:pPr marL="0" indent="0">
              <a:lnSpc>
                <a:spcPct val="120000"/>
              </a:lnSpc>
              <a:spcBef>
                <a:spcPts val="600"/>
              </a:spcBef>
              <a:spcAft>
                <a:spcPts val="600"/>
              </a:spcAft>
              <a:buNone/>
            </a:pPr>
            <a:r>
              <a:rPr lang="en-US" b="1" dirty="0"/>
              <a:t>Public Water System (PWS)</a:t>
            </a:r>
            <a:r>
              <a:rPr lang="en-US" dirty="0"/>
              <a:t>: “A supply of piped water for human consumption that has at least 15 service connections, or serves 25 or more persons 60 or more days each year.”</a:t>
            </a:r>
          </a:p>
          <a:p>
            <a:pPr>
              <a:lnSpc>
                <a:spcPct val="120000"/>
              </a:lnSpc>
              <a:spcBef>
                <a:spcPts val="600"/>
              </a:spcBef>
              <a:spcAft>
                <a:spcPts val="600"/>
              </a:spcAft>
            </a:pPr>
            <a:r>
              <a:rPr lang="en-US" i="1" u="sng" dirty="0"/>
              <a:t>Community PWS</a:t>
            </a:r>
            <a:r>
              <a:rPr lang="en-US" i="1" dirty="0"/>
              <a:t>: a system whose customers are full-time residents</a:t>
            </a:r>
          </a:p>
          <a:p>
            <a:pPr>
              <a:lnSpc>
                <a:spcPct val="120000"/>
              </a:lnSpc>
              <a:spcBef>
                <a:spcPts val="600"/>
              </a:spcBef>
              <a:spcAft>
                <a:spcPts val="600"/>
              </a:spcAft>
            </a:pPr>
            <a:r>
              <a:rPr lang="en-US" i="1" u="sng" dirty="0"/>
              <a:t>Nontransient Noncommunity PWS</a:t>
            </a:r>
            <a:r>
              <a:rPr lang="en-US" i="1" dirty="0"/>
              <a:t>: an entity having its own water supply, serving an average of at least 25 persons who do not live at that location, but who use the water for more than 6 months per year</a:t>
            </a:r>
          </a:p>
          <a:p>
            <a:pPr>
              <a:lnSpc>
                <a:spcPct val="120000"/>
              </a:lnSpc>
              <a:spcBef>
                <a:spcPts val="600"/>
              </a:spcBef>
              <a:spcAft>
                <a:spcPts val="600"/>
              </a:spcAft>
            </a:pPr>
            <a:r>
              <a:rPr lang="en-US" i="1" u="sng" dirty="0"/>
              <a:t>Transient Noncommunity PWS</a:t>
            </a:r>
            <a:r>
              <a:rPr lang="en-US" i="1" dirty="0"/>
              <a:t>: an entity having its own water supply, where an average of at least 25 persons per day visit and use the water occasionally or for only short periods of time</a:t>
            </a:r>
          </a:p>
        </p:txBody>
      </p:sp>
    </p:spTree>
    <p:extLst>
      <p:ext uri="{BB962C8B-B14F-4D97-AF65-F5344CB8AC3E}">
        <p14:creationId xmlns:p14="http://schemas.microsoft.com/office/powerpoint/2010/main" val="1174635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RTCR MCL Violations</a:t>
            </a:r>
          </a:p>
        </p:txBody>
      </p:sp>
      <p:sp>
        <p:nvSpPr>
          <p:cNvPr id="6" name="Text Placeholder 5"/>
          <p:cNvSpPr>
            <a:spLocks noGrp="1"/>
          </p:cNvSpPr>
          <p:nvPr>
            <p:ph type="body" idx="1"/>
          </p:nvPr>
        </p:nvSpPr>
        <p:spPr>
          <a:xfrm>
            <a:off x="990599" y="1558905"/>
            <a:ext cx="4833258" cy="678095"/>
          </a:xfrm>
        </p:spPr>
        <p:txBody>
          <a:bodyPr>
            <a:normAutofit fontScale="92500" lnSpcReduction="10000"/>
          </a:bodyPr>
          <a:lstStyle/>
          <a:p>
            <a:r>
              <a:rPr lang="en-US" i="1" dirty="0"/>
              <a:t>E. coli </a:t>
            </a:r>
            <a:r>
              <a:rPr lang="en-US" dirty="0"/>
              <a:t>MCL violation occurs with any of these sample result combinations:</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2328930015"/>
              </p:ext>
            </p:extLst>
          </p:nvPr>
        </p:nvGraphicFramePr>
        <p:xfrm>
          <a:off x="990599" y="2455983"/>
          <a:ext cx="4833258" cy="3166489"/>
        </p:xfrm>
        <a:graphic>
          <a:graphicData uri="http://schemas.openxmlformats.org/drawingml/2006/table">
            <a:tbl>
              <a:tblPr firstRow="1" bandRow="1">
                <a:tableStyleId>{5C22544A-7EE6-4342-B048-85BDC9FD1C3A}</a:tableStyleId>
              </a:tblPr>
              <a:tblGrid>
                <a:gridCol w="2416629">
                  <a:extLst>
                    <a:ext uri="{9D8B030D-6E8A-4147-A177-3AD203B41FA5}">
                      <a16:colId xmlns:a16="http://schemas.microsoft.com/office/drawing/2014/main" val="20000"/>
                    </a:ext>
                  </a:extLst>
                </a:gridCol>
                <a:gridCol w="2416629">
                  <a:extLst>
                    <a:ext uri="{9D8B030D-6E8A-4147-A177-3AD203B41FA5}">
                      <a16:colId xmlns:a16="http://schemas.microsoft.com/office/drawing/2014/main" val="20001"/>
                    </a:ext>
                  </a:extLst>
                </a:gridCol>
              </a:tblGrid>
              <a:tr h="716529">
                <a:tc>
                  <a:txBody>
                    <a:bodyPr/>
                    <a:lstStyle/>
                    <a:p>
                      <a:r>
                        <a:rPr lang="en-US" dirty="0"/>
                        <a:t>ROUTINE SAMPLE</a:t>
                      </a:r>
                    </a:p>
                  </a:txBody>
                  <a:tcPr marL="44891" marR="44891"/>
                </a:tc>
                <a:tc>
                  <a:txBody>
                    <a:bodyPr/>
                    <a:lstStyle/>
                    <a:p>
                      <a:r>
                        <a:rPr lang="en-US" dirty="0"/>
                        <a:t>REPEAT SAMPLE</a:t>
                      </a:r>
                    </a:p>
                  </a:txBody>
                  <a:tcPr marL="44891" marR="44891"/>
                </a:tc>
                <a:extLst>
                  <a:ext uri="{0D108BD9-81ED-4DB2-BD59-A6C34878D82A}">
                    <a16:rowId xmlns:a16="http://schemas.microsoft.com/office/drawing/2014/main" val="10000"/>
                  </a:ext>
                </a:extLst>
              </a:tr>
              <a:tr h="426080">
                <a:tc>
                  <a:txBody>
                    <a:bodyPr/>
                    <a:lstStyle/>
                    <a:p>
                      <a:r>
                        <a:rPr lang="en-US" sz="2000" b="1" dirty="0"/>
                        <a:t>EC+</a:t>
                      </a:r>
                    </a:p>
                  </a:txBody>
                  <a:tcPr marL="44891" marR="44891"/>
                </a:tc>
                <a:tc>
                  <a:txBody>
                    <a:bodyPr/>
                    <a:lstStyle/>
                    <a:p>
                      <a:r>
                        <a:rPr lang="en-US" sz="2000" b="1" dirty="0"/>
                        <a:t>TC+</a:t>
                      </a:r>
                    </a:p>
                  </a:txBody>
                  <a:tcPr marL="44891" marR="44891"/>
                </a:tc>
                <a:extLst>
                  <a:ext uri="{0D108BD9-81ED-4DB2-BD59-A6C34878D82A}">
                    <a16:rowId xmlns:a16="http://schemas.microsoft.com/office/drawing/2014/main" val="10001"/>
                  </a:ext>
                </a:extLst>
              </a:tr>
              <a:tr h="426080">
                <a:tc>
                  <a:txBody>
                    <a:bodyPr/>
                    <a:lstStyle/>
                    <a:p>
                      <a:r>
                        <a:rPr lang="en-US" sz="2000" b="1" dirty="0"/>
                        <a:t>EC+</a:t>
                      </a:r>
                    </a:p>
                  </a:txBody>
                  <a:tcPr marL="44891" marR="44891"/>
                </a:tc>
                <a:tc>
                  <a:txBody>
                    <a:bodyPr/>
                    <a:lstStyle/>
                    <a:p>
                      <a:r>
                        <a:rPr lang="en-US" sz="2000" b="1" dirty="0"/>
                        <a:t>Any Missing Sample</a:t>
                      </a:r>
                    </a:p>
                  </a:txBody>
                  <a:tcPr marL="44891" marR="44891"/>
                </a:tc>
                <a:extLst>
                  <a:ext uri="{0D108BD9-81ED-4DB2-BD59-A6C34878D82A}">
                    <a16:rowId xmlns:a16="http://schemas.microsoft.com/office/drawing/2014/main" val="10002"/>
                  </a:ext>
                </a:extLst>
              </a:tr>
              <a:tr h="426080">
                <a:tc>
                  <a:txBody>
                    <a:bodyPr/>
                    <a:lstStyle/>
                    <a:p>
                      <a:r>
                        <a:rPr lang="en-US" sz="2000" b="1" dirty="0"/>
                        <a:t>EC+</a:t>
                      </a:r>
                    </a:p>
                  </a:txBody>
                  <a:tcPr marL="44891" marR="44891"/>
                </a:tc>
                <a:tc>
                  <a:txBody>
                    <a:bodyPr/>
                    <a:lstStyle/>
                    <a:p>
                      <a:r>
                        <a:rPr lang="en-US" sz="2000" b="1" dirty="0"/>
                        <a:t>EC+</a:t>
                      </a:r>
                    </a:p>
                  </a:txBody>
                  <a:tcPr marL="44891" marR="44891"/>
                </a:tc>
                <a:extLst>
                  <a:ext uri="{0D108BD9-81ED-4DB2-BD59-A6C34878D82A}">
                    <a16:rowId xmlns:a16="http://schemas.microsoft.com/office/drawing/2014/main" val="10003"/>
                  </a:ext>
                </a:extLst>
              </a:tr>
              <a:tr h="426080">
                <a:tc>
                  <a:txBody>
                    <a:bodyPr/>
                    <a:lstStyle/>
                    <a:p>
                      <a:r>
                        <a:rPr lang="en-US" sz="2000" b="1" dirty="0"/>
                        <a:t>TC+</a:t>
                      </a:r>
                    </a:p>
                  </a:txBody>
                  <a:tcPr marL="44891" marR="44891"/>
                </a:tc>
                <a:tc>
                  <a:txBody>
                    <a:bodyPr/>
                    <a:lstStyle/>
                    <a:p>
                      <a:r>
                        <a:rPr lang="en-US" sz="2000" b="1" dirty="0"/>
                        <a:t>EC+</a:t>
                      </a:r>
                    </a:p>
                  </a:txBody>
                  <a:tcPr marL="44891" marR="44891"/>
                </a:tc>
                <a:extLst>
                  <a:ext uri="{0D108BD9-81ED-4DB2-BD59-A6C34878D82A}">
                    <a16:rowId xmlns:a16="http://schemas.microsoft.com/office/drawing/2014/main" val="10004"/>
                  </a:ext>
                </a:extLst>
              </a:tr>
              <a:tr h="745640">
                <a:tc>
                  <a:txBody>
                    <a:bodyPr/>
                    <a:lstStyle/>
                    <a:p>
                      <a:r>
                        <a:rPr lang="en-US" sz="2000" b="1" dirty="0"/>
                        <a:t>TC+</a:t>
                      </a:r>
                    </a:p>
                  </a:txBody>
                  <a:tcPr marL="44891" marR="44891"/>
                </a:tc>
                <a:tc>
                  <a:txBody>
                    <a:bodyPr/>
                    <a:lstStyle/>
                    <a:p>
                      <a:r>
                        <a:rPr lang="en-US" sz="2000" b="1" dirty="0"/>
                        <a:t>TC+ (but</a:t>
                      </a:r>
                      <a:r>
                        <a:rPr lang="en-US" sz="2000" b="1" baseline="0" dirty="0"/>
                        <a:t> no </a:t>
                      </a:r>
                      <a:r>
                        <a:rPr lang="en-US" sz="2000" b="1" i="1" baseline="0" dirty="0"/>
                        <a:t>E. coli </a:t>
                      </a:r>
                      <a:r>
                        <a:rPr lang="en-US" sz="2000" b="1" baseline="0" dirty="0"/>
                        <a:t>analysis performed)</a:t>
                      </a:r>
                      <a:endParaRPr lang="en-US" sz="2000" b="1" dirty="0"/>
                    </a:p>
                  </a:txBody>
                  <a:tcPr marL="44891" marR="44891"/>
                </a:tc>
                <a:extLst>
                  <a:ext uri="{0D108BD9-81ED-4DB2-BD59-A6C34878D82A}">
                    <a16:rowId xmlns:a16="http://schemas.microsoft.com/office/drawing/2014/main" val="10005"/>
                  </a:ext>
                </a:extLst>
              </a:tr>
            </a:tbl>
          </a:graphicData>
        </a:graphic>
      </p:graphicFrame>
      <p:sp>
        <p:nvSpPr>
          <p:cNvPr id="7" name="Text Placeholder 6"/>
          <p:cNvSpPr>
            <a:spLocks noGrp="1"/>
          </p:cNvSpPr>
          <p:nvPr>
            <p:ph type="body" sz="quarter" idx="3"/>
          </p:nvPr>
        </p:nvSpPr>
        <p:spPr>
          <a:xfrm>
            <a:off x="6240944" y="1558905"/>
            <a:ext cx="5114444" cy="639762"/>
          </a:xfrm>
        </p:spPr>
        <p:txBody>
          <a:bodyPr>
            <a:normAutofit fontScale="92500" lnSpcReduction="10000"/>
          </a:bodyPr>
          <a:lstStyle/>
          <a:p>
            <a:r>
              <a:rPr lang="en-US" dirty="0"/>
              <a:t>A treatment technique violation will occur for any of the following:</a:t>
            </a:r>
          </a:p>
        </p:txBody>
      </p:sp>
      <p:sp>
        <p:nvSpPr>
          <p:cNvPr id="8" name="Content Placeholder 7"/>
          <p:cNvSpPr>
            <a:spLocks noGrp="1"/>
          </p:cNvSpPr>
          <p:nvPr>
            <p:ph sz="quarter" idx="4"/>
          </p:nvPr>
        </p:nvSpPr>
        <p:spPr>
          <a:xfrm>
            <a:off x="6240944" y="2455983"/>
            <a:ext cx="5406769" cy="3564051"/>
          </a:xfrm>
        </p:spPr>
        <p:txBody>
          <a:bodyPr>
            <a:noAutofit/>
          </a:bodyPr>
          <a:lstStyle/>
          <a:p>
            <a:pPr>
              <a:lnSpc>
                <a:spcPct val="120000"/>
              </a:lnSpc>
              <a:spcBef>
                <a:spcPts val="600"/>
              </a:spcBef>
              <a:spcAft>
                <a:spcPts val="600"/>
              </a:spcAft>
            </a:pPr>
            <a:r>
              <a:rPr lang="en-US" sz="2000" dirty="0"/>
              <a:t>Failure to conduct a Level 1 or Level 2 assessment within 30 days of a trigger</a:t>
            </a:r>
          </a:p>
          <a:p>
            <a:pPr>
              <a:lnSpc>
                <a:spcPct val="120000"/>
              </a:lnSpc>
              <a:spcBef>
                <a:spcPts val="600"/>
              </a:spcBef>
              <a:spcAft>
                <a:spcPts val="600"/>
              </a:spcAft>
            </a:pPr>
            <a:r>
              <a:rPr lang="en-US" sz="2000" dirty="0"/>
              <a:t>Failure to correct all sanitary defects from a Level 1 or Level 2 assessment within 30 days of a trigger or within state-approved time frame</a:t>
            </a:r>
          </a:p>
          <a:p>
            <a:pPr>
              <a:lnSpc>
                <a:spcPct val="120000"/>
              </a:lnSpc>
              <a:spcBef>
                <a:spcPts val="600"/>
              </a:spcBef>
              <a:spcAft>
                <a:spcPts val="600"/>
              </a:spcAft>
            </a:pPr>
            <a:r>
              <a:rPr lang="en-US" sz="2000" dirty="0"/>
              <a:t>Failure of a seasonal system to complete state-approved start-up procedures prior to serving water to the public at the start of the season</a:t>
            </a:r>
          </a:p>
        </p:txBody>
      </p:sp>
      <p:sp>
        <p:nvSpPr>
          <p:cNvPr id="10" name="TextBox 9"/>
          <p:cNvSpPr txBox="1"/>
          <p:nvPr/>
        </p:nvSpPr>
        <p:spPr>
          <a:xfrm>
            <a:off x="2032428" y="5841456"/>
            <a:ext cx="2749599" cy="400110"/>
          </a:xfrm>
          <a:prstGeom prst="rect">
            <a:avLst/>
          </a:prstGeom>
          <a:noFill/>
        </p:spPr>
        <p:txBody>
          <a:bodyPr wrap="none" rtlCol="0">
            <a:spAutoFit/>
          </a:bodyPr>
          <a:lstStyle/>
          <a:p>
            <a:r>
              <a:rPr lang="en-US" sz="2000" dirty="0"/>
              <a:t>[See Page 97 of the Text]</a:t>
            </a:r>
          </a:p>
        </p:txBody>
      </p:sp>
    </p:spTree>
    <p:extLst>
      <p:ext uri="{BB962C8B-B14F-4D97-AF65-F5344CB8AC3E}">
        <p14:creationId xmlns:p14="http://schemas.microsoft.com/office/powerpoint/2010/main" val="3883106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6B01-E6EA-8F47-A5A4-7BDF793CD780}"/>
              </a:ext>
            </a:extLst>
          </p:cNvPr>
          <p:cNvSpPr>
            <a:spLocks noGrp="1"/>
          </p:cNvSpPr>
          <p:nvPr>
            <p:ph type="title"/>
          </p:nvPr>
        </p:nvSpPr>
        <p:spPr/>
        <p:txBody>
          <a:bodyPr/>
          <a:lstStyle/>
          <a:p>
            <a:r>
              <a:rPr lang="en-US" b="1" dirty="0"/>
              <a:t>Video Clip: Coliform Sampling 2</a:t>
            </a:r>
          </a:p>
        </p:txBody>
      </p:sp>
      <p:sp>
        <p:nvSpPr>
          <p:cNvPr id="3" name="Content Placeholder 2">
            <a:extLst>
              <a:ext uri="{FF2B5EF4-FFF2-40B4-BE49-F238E27FC236}">
                <a16:creationId xmlns:a16="http://schemas.microsoft.com/office/drawing/2014/main" id="{60F949D7-E223-2A44-9DF3-65777F8C5AA1}"/>
              </a:ext>
            </a:extLst>
          </p:cNvPr>
          <p:cNvSpPr>
            <a:spLocks noGrp="1"/>
          </p:cNvSpPr>
          <p:nvPr>
            <p:ph idx="1"/>
          </p:nvPr>
        </p:nvSpPr>
        <p:spPr/>
        <p:txBody>
          <a:bodyPr/>
          <a:lstStyle/>
          <a:p>
            <a:r>
              <a:rPr lang="en-US" dirty="0">
                <a:hlinkClick r:id="rId3"/>
              </a:rPr>
              <a:t>www.awwa.org/wsovideoclips</a:t>
            </a:r>
            <a:r>
              <a:rPr lang="en-US" dirty="0"/>
              <a:t> </a:t>
            </a:r>
          </a:p>
        </p:txBody>
      </p:sp>
    </p:spTree>
    <p:extLst>
      <p:ext uri="{BB962C8B-B14F-4D97-AF65-F5344CB8AC3E}">
        <p14:creationId xmlns:p14="http://schemas.microsoft.com/office/powerpoint/2010/main" val="2331403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469572" y="259191"/>
            <a:ext cx="8711094" cy="1547838"/>
          </a:xfrm>
        </p:spPr>
        <p:txBody>
          <a:bodyPr>
            <a:normAutofit/>
            <a:scene3d>
              <a:camera prst="orthographicFront"/>
              <a:lightRig rig="soft" dir="t">
                <a:rot lat="0" lon="0" rev="16800000"/>
              </a:lightRig>
            </a:scene3d>
            <a:sp3d prstMaterial="softEdge">
              <a:bevelT w="38100" h="38100"/>
            </a:sp3d>
          </a:bodyPr>
          <a:lstStyle/>
          <a:p>
            <a:pPr>
              <a:defRPr/>
            </a:pPr>
            <a:r>
              <a:rPr kumimoji="1" lang="en-US" b="1" dirty="0">
                <a:latin typeface="+mn-lt"/>
                <a:ea typeface="+mj-ea"/>
                <a:cs typeface="+mj-cs"/>
              </a:rPr>
              <a:t>Lead &amp; Copper Rule</a:t>
            </a:r>
            <a:br>
              <a:rPr kumimoji="1" lang="en-US" b="1" dirty="0">
                <a:latin typeface="+mn-lt"/>
                <a:ea typeface="+mj-ea"/>
                <a:cs typeface="+mj-cs"/>
              </a:rPr>
            </a:br>
            <a:r>
              <a:rPr kumimoji="1" lang="en-US" b="1" dirty="0">
                <a:latin typeface="+mn-lt"/>
                <a:ea typeface="+mj-ea"/>
                <a:cs typeface="+mj-cs"/>
              </a:rPr>
              <a:t>December 1992</a:t>
            </a:r>
            <a:r>
              <a:rPr kumimoji="1" lang="en-US" b="1" dirty="0">
                <a:latin typeface="+mn-lt"/>
              </a:rPr>
              <a:t>, Revised in 2007</a:t>
            </a:r>
            <a:endParaRPr kumimoji="1" lang="en-US" b="1" dirty="0">
              <a:latin typeface="+mn-lt"/>
              <a:ea typeface="+mj-ea"/>
              <a:cs typeface="+mj-cs"/>
            </a:endParaRPr>
          </a:p>
        </p:txBody>
      </p:sp>
      <p:sp>
        <p:nvSpPr>
          <p:cNvPr id="39939" name="Rectangle 3"/>
          <p:cNvSpPr>
            <a:spLocks noGrp="1" noChangeArrowheads="1"/>
          </p:cNvSpPr>
          <p:nvPr>
            <p:ph idx="1"/>
          </p:nvPr>
        </p:nvSpPr>
        <p:spPr>
          <a:xfrm>
            <a:off x="1546208" y="1904998"/>
            <a:ext cx="7362830" cy="4365171"/>
          </a:xfrm>
        </p:spPr>
        <p:txBody>
          <a:bodyPr>
            <a:normAutofit/>
          </a:bodyPr>
          <a:lstStyle/>
          <a:p>
            <a:pPr eaLnBrk="1" hangingPunct="1"/>
            <a:r>
              <a:rPr kumimoji="1" lang="en-US" dirty="0">
                <a:ea typeface="ＭＳ Ｐゴシック" charset="0"/>
                <a:cs typeface="ＭＳ Ｐゴシック" charset="0"/>
              </a:rPr>
              <a:t>90</a:t>
            </a:r>
            <a:r>
              <a:rPr kumimoji="1" lang="en-US" baseline="30000" dirty="0">
                <a:ea typeface="ＭＳ Ｐゴシック" charset="0"/>
                <a:cs typeface="ＭＳ Ｐゴシック" charset="0"/>
              </a:rPr>
              <a:t>th</a:t>
            </a:r>
            <a:r>
              <a:rPr kumimoji="1" lang="en-US" dirty="0">
                <a:ea typeface="ＭＳ Ｐゴシック" charset="0"/>
                <a:cs typeface="ＭＳ Ｐゴシック" charset="0"/>
              </a:rPr>
              <a:t> Percentile Action Levels</a:t>
            </a:r>
          </a:p>
          <a:p>
            <a:pPr lvl="1"/>
            <a:r>
              <a:rPr kumimoji="1" lang="en-US" dirty="0">
                <a:ea typeface="ＭＳ Ｐゴシック" charset="0"/>
                <a:cs typeface="ＭＳ Ｐゴシック" charset="0"/>
              </a:rPr>
              <a:t>0.015 mg/L (15 µg/L) for Lead (Pb) </a:t>
            </a:r>
          </a:p>
          <a:p>
            <a:pPr lvl="1"/>
            <a:r>
              <a:rPr kumimoji="1" lang="en-US" dirty="0">
                <a:ea typeface="ＭＳ Ｐゴシック" charset="0"/>
                <a:cs typeface="ＭＳ Ｐゴシック" charset="0"/>
              </a:rPr>
              <a:t>1.3 mg/L for Copper (Cu)</a:t>
            </a:r>
          </a:p>
          <a:p>
            <a:pPr eaLnBrk="1" hangingPunct="1"/>
            <a:r>
              <a:rPr kumimoji="1" lang="en-US" dirty="0">
                <a:ea typeface="ＭＳ Ｐゴシック" charset="0"/>
                <a:cs typeface="ＭＳ Ｐゴシック" charset="0"/>
              </a:rPr>
              <a:t>Monitoring requirements</a:t>
            </a:r>
          </a:p>
          <a:p>
            <a:pPr lvl="1"/>
            <a:r>
              <a:rPr kumimoji="1" lang="en-US" dirty="0">
                <a:ea typeface="ＭＳ Ｐゴシック" charset="0"/>
                <a:cs typeface="ＭＳ Ｐゴシック" charset="0"/>
              </a:rPr>
              <a:t>First draw samples</a:t>
            </a:r>
          </a:p>
          <a:p>
            <a:pPr lvl="1"/>
            <a:r>
              <a:rPr kumimoji="1" lang="en-US" dirty="0">
                <a:ea typeface="ＭＳ Ｐゴシック" charset="0"/>
                <a:cs typeface="ＭＳ Ｐゴシック" charset="0"/>
              </a:rPr>
              <a:t>Reduced monitoring for compliant systems</a:t>
            </a:r>
          </a:p>
          <a:p>
            <a:pPr eaLnBrk="1" hangingPunct="1"/>
            <a:r>
              <a:rPr kumimoji="1" lang="en-US" dirty="0">
                <a:ea typeface="ＭＳ Ｐゴシック" charset="0"/>
                <a:cs typeface="ＭＳ Ｐゴシック" charset="0"/>
              </a:rPr>
              <a:t>Public education requirements for exceeding Pb action level</a:t>
            </a:r>
          </a:p>
          <a:p>
            <a:r>
              <a:rPr kumimoji="1" lang="en-US" dirty="0">
                <a:ea typeface="ＭＳ Ｐゴシック" charset="0"/>
                <a:cs typeface="ＭＳ Ｐゴシック" charset="0"/>
              </a:rPr>
              <a:t>Corrosion treatment for systems exceeding either action level</a:t>
            </a:r>
          </a:p>
          <a:p>
            <a:pPr eaLnBrk="1" hangingPunct="1"/>
            <a:endParaRPr kumimoji="1" lang="en-US" dirty="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195144" y="2122713"/>
            <a:ext cx="3091302" cy="2060365"/>
          </a:xfrm>
          <a:prstGeom prst="rect">
            <a:avLst/>
          </a:prstGeom>
        </p:spPr>
      </p:pic>
    </p:spTree>
    <p:extLst>
      <p:ext uri="{BB962C8B-B14F-4D97-AF65-F5344CB8AC3E}">
        <p14:creationId xmlns:p14="http://schemas.microsoft.com/office/powerpoint/2010/main" val="3464031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6B01-E6EA-8F47-A5A4-7BDF793CD780}"/>
              </a:ext>
            </a:extLst>
          </p:cNvPr>
          <p:cNvSpPr>
            <a:spLocks noGrp="1"/>
          </p:cNvSpPr>
          <p:nvPr>
            <p:ph type="title"/>
          </p:nvPr>
        </p:nvSpPr>
        <p:spPr>
          <a:xfrm>
            <a:off x="838200" y="365124"/>
            <a:ext cx="10515600" cy="3709726"/>
          </a:xfrm>
        </p:spPr>
        <p:txBody>
          <a:bodyPr>
            <a:normAutofit/>
          </a:bodyPr>
          <a:lstStyle/>
          <a:p>
            <a:pPr>
              <a:lnSpc>
                <a:spcPct val="140000"/>
              </a:lnSpc>
              <a:spcBef>
                <a:spcPts val="600"/>
              </a:spcBef>
              <a:spcAft>
                <a:spcPts val="600"/>
              </a:spcAft>
            </a:pPr>
            <a:r>
              <a:rPr lang="en-US" b="1" dirty="0"/>
              <a:t>Video Clips: </a:t>
            </a:r>
            <a:br>
              <a:rPr lang="en-US" b="1" dirty="0"/>
            </a:br>
            <a:r>
              <a:rPr lang="en-US" b="1" dirty="0"/>
              <a:t>	</a:t>
            </a:r>
            <a:r>
              <a:rPr lang="en-US" sz="4000" b="1" dirty="0"/>
              <a:t>Lead &amp; Copper Rule</a:t>
            </a:r>
            <a:br>
              <a:rPr lang="en-US" sz="4000" b="1" dirty="0"/>
            </a:br>
            <a:r>
              <a:rPr lang="en-US" sz="4000" b="1" dirty="0"/>
              <a:t>	Water Quality and Household Plumbing</a:t>
            </a:r>
            <a:br>
              <a:rPr lang="en-US" sz="4000" b="1" dirty="0"/>
            </a:br>
            <a:r>
              <a:rPr lang="en-US" sz="4000" b="1" dirty="0"/>
              <a:t>	Water Quality and Faucets</a:t>
            </a:r>
          </a:p>
        </p:txBody>
      </p:sp>
      <p:sp>
        <p:nvSpPr>
          <p:cNvPr id="3" name="Content Placeholder 2">
            <a:extLst>
              <a:ext uri="{FF2B5EF4-FFF2-40B4-BE49-F238E27FC236}">
                <a16:creationId xmlns:a16="http://schemas.microsoft.com/office/drawing/2014/main" id="{60F949D7-E223-2A44-9DF3-65777F8C5AA1}"/>
              </a:ext>
            </a:extLst>
          </p:cNvPr>
          <p:cNvSpPr>
            <a:spLocks noGrp="1"/>
          </p:cNvSpPr>
          <p:nvPr>
            <p:ph idx="1"/>
          </p:nvPr>
        </p:nvSpPr>
        <p:spPr>
          <a:xfrm>
            <a:off x="838200" y="4598632"/>
            <a:ext cx="10515600" cy="1578329"/>
          </a:xfrm>
        </p:spPr>
        <p:txBody>
          <a:bodyPr/>
          <a:lstStyle/>
          <a:p>
            <a:r>
              <a:rPr lang="en-US" dirty="0">
                <a:hlinkClick r:id="rId3"/>
              </a:rPr>
              <a:t>www.awwa.org/wsovideoclips</a:t>
            </a:r>
            <a:r>
              <a:rPr lang="en-US" dirty="0"/>
              <a:t> </a:t>
            </a:r>
          </a:p>
        </p:txBody>
      </p:sp>
    </p:spTree>
    <p:extLst>
      <p:ext uri="{BB962C8B-B14F-4D97-AF65-F5344CB8AC3E}">
        <p14:creationId xmlns:p14="http://schemas.microsoft.com/office/powerpoint/2010/main" val="1811751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1B4F-D37D-B34F-975C-C7334F69D06B}"/>
              </a:ext>
            </a:extLst>
          </p:cNvPr>
          <p:cNvSpPr>
            <a:spLocks noGrp="1"/>
          </p:cNvSpPr>
          <p:nvPr>
            <p:ph type="title"/>
          </p:nvPr>
        </p:nvSpPr>
        <p:spPr>
          <a:xfrm>
            <a:off x="413657" y="365125"/>
            <a:ext cx="11419113" cy="1158875"/>
          </a:xfrm>
        </p:spPr>
        <p:txBody>
          <a:bodyPr/>
          <a:lstStyle/>
          <a:p>
            <a:r>
              <a:rPr lang="en-US" b="1" dirty="0"/>
              <a:t>Other PWS Regulations</a:t>
            </a:r>
          </a:p>
        </p:txBody>
      </p:sp>
      <p:sp>
        <p:nvSpPr>
          <p:cNvPr id="3" name="Content Placeholder 2">
            <a:extLst>
              <a:ext uri="{FF2B5EF4-FFF2-40B4-BE49-F238E27FC236}">
                <a16:creationId xmlns:a16="http://schemas.microsoft.com/office/drawing/2014/main" id="{F9490366-E697-A340-9DFE-D5B24C0356E2}"/>
              </a:ext>
            </a:extLst>
          </p:cNvPr>
          <p:cNvSpPr>
            <a:spLocks noGrp="1"/>
          </p:cNvSpPr>
          <p:nvPr>
            <p:ph idx="1"/>
          </p:nvPr>
        </p:nvSpPr>
        <p:spPr>
          <a:xfrm>
            <a:off x="838200" y="1825624"/>
            <a:ext cx="10515600" cy="4498975"/>
          </a:xfrm>
        </p:spPr>
        <p:txBody>
          <a:bodyPr>
            <a:normAutofit/>
          </a:bodyPr>
          <a:lstStyle/>
          <a:p>
            <a:pPr>
              <a:lnSpc>
                <a:spcPct val="100000"/>
              </a:lnSpc>
              <a:spcBef>
                <a:spcPts val="600"/>
              </a:spcBef>
              <a:spcAft>
                <a:spcPts val="600"/>
              </a:spcAft>
            </a:pPr>
            <a:r>
              <a:rPr lang="en-US" dirty="0"/>
              <a:t>Phase I (1989), II (1992), and V (1995) Contaminants</a:t>
            </a:r>
          </a:p>
          <a:p>
            <a:pPr lvl="1">
              <a:lnSpc>
                <a:spcPct val="100000"/>
              </a:lnSpc>
              <a:spcBef>
                <a:spcPts val="600"/>
              </a:spcBef>
              <a:spcAft>
                <a:spcPts val="600"/>
              </a:spcAft>
            </a:pPr>
            <a:r>
              <a:rPr lang="en-US" dirty="0"/>
              <a:t>Primary inorganic and some organic contaminants with MCLs</a:t>
            </a:r>
          </a:p>
          <a:p>
            <a:pPr lvl="1">
              <a:lnSpc>
                <a:spcPct val="100000"/>
              </a:lnSpc>
              <a:spcBef>
                <a:spcPts val="600"/>
              </a:spcBef>
              <a:spcAft>
                <a:spcPts val="600"/>
              </a:spcAft>
            </a:pPr>
            <a:r>
              <a:rPr lang="en-US" dirty="0"/>
              <a:t>Monitoring frequencies vary from annual to 9 years with reduced monitoring</a:t>
            </a:r>
          </a:p>
          <a:p>
            <a:pPr>
              <a:lnSpc>
                <a:spcPct val="100000"/>
              </a:lnSpc>
              <a:spcBef>
                <a:spcPts val="600"/>
              </a:spcBef>
              <a:spcAft>
                <a:spcPts val="600"/>
              </a:spcAft>
            </a:pPr>
            <a:r>
              <a:rPr lang="en-US" dirty="0"/>
              <a:t>Public Notification Rule</a:t>
            </a:r>
          </a:p>
          <a:p>
            <a:pPr lvl="1">
              <a:lnSpc>
                <a:spcPct val="100000"/>
              </a:lnSpc>
              <a:spcBef>
                <a:spcPts val="600"/>
              </a:spcBef>
              <a:spcAft>
                <a:spcPts val="600"/>
              </a:spcAft>
            </a:pPr>
            <a:r>
              <a:rPr lang="en-US" dirty="0"/>
              <a:t>Mandatory language and notification methods and times ranging from 24 hours to annual, depending on the health risk of the violation or incidence</a:t>
            </a:r>
          </a:p>
          <a:p>
            <a:pPr lvl="1">
              <a:lnSpc>
                <a:spcPct val="100000"/>
              </a:lnSpc>
              <a:spcBef>
                <a:spcPts val="600"/>
              </a:spcBef>
              <a:spcAft>
                <a:spcPts val="600"/>
              </a:spcAft>
            </a:pPr>
            <a:r>
              <a:rPr lang="en-US" dirty="0"/>
              <a:t>See list on page 99 of the text for examples of notification requirements</a:t>
            </a:r>
          </a:p>
        </p:txBody>
      </p:sp>
    </p:spTree>
    <p:extLst>
      <p:ext uri="{BB962C8B-B14F-4D97-AF65-F5344CB8AC3E}">
        <p14:creationId xmlns:p14="http://schemas.microsoft.com/office/powerpoint/2010/main" val="3413782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1B4F-D37D-B34F-975C-C7334F69D06B}"/>
              </a:ext>
            </a:extLst>
          </p:cNvPr>
          <p:cNvSpPr>
            <a:spLocks noGrp="1"/>
          </p:cNvSpPr>
          <p:nvPr>
            <p:ph type="title"/>
          </p:nvPr>
        </p:nvSpPr>
        <p:spPr>
          <a:xfrm>
            <a:off x="413657" y="365125"/>
            <a:ext cx="11419113" cy="1158875"/>
          </a:xfrm>
        </p:spPr>
        <p:txBody>
          <a:bodyPr/>
          <a:lstStyle/>
          <a:p>
            <a:r>
              <a:rPr lang="en-US" b="1" dirty="0"/>
              <a:t>Other PWS Regulations</a:t>
            </a:r>
          </a:p>
        </p:txBody>
      </p:sp>
      <p:sp>
        <p:nvSpPr>
          <p:cNvPr id="3" name="Content Placeholder 2">
            <a:extLst>
              <a:ext uri="{FF2B5EF4-FFF2-40B4-BE49-F238E27FC236}">
                <a16:creationId xmlns:a16="http://schemas.microsoft.com/office/drawing/2014/main" id="{F9490366-E697-A340-9DFE-D5B24C0356E2}"/>
              </a:ext>
            </a:extLst>
          </p:cNvPr>
          <p:cNvSpPr>
            <a:spLocks noGrp="1"/>
          </p:cNvSpPr>
          <p:nvPr>
            <p:ph idx="1"/>
          </p:nvPr>
        </p:nvSpPr>
        <p:spPr>
          <a:xfrm>
            <a:off x="838200" y="1825624"/>
            <a:ext cx="10515600" cy="4498975"/>
          </a:xfrm>
        </p:spPr>
        <p:txBody>
          <a:bodyPr>
            <a:normAutofit/>
          </a:bodyPr>
          <a:lstStyle/>
          <a:p>
            <a:pPr>
              <a:lnSpc>
                <a:spcPct val="100000"/>
              </a:lnSpc>
              <a:spcBef>
                <a:spcPts val="600"/>
              </a:spcBef>
              <a:spcAft>
                <a:spcPts val="600"/>
              </a:spcAft>
            </a:pPr>
            <a:r>
              <a:rPr lang="en-US" dirty="0"/>
              <a:t>Unregulated Contaminant Monitoring Rule (UCMR)</a:t>
            </a:r>
          </a:p>
          <a:p>
            <a:pPr lvl="1">
              <a:lnSpc>
                <a:spcPct val="100000"/>
              </a:lnSpc>
              <a:spcBef>
                <a:spcPts val="600"/>
              </a:spcBef>
              <a:spcAft>
                <a:spcPts val="600"/>
              </a:spcAft>
            </a:pPr>
            <a:r>
              <a:rPr lang="en-US" dirty="0"/>
              <a:t>Established in 1996, this rule requires a statistically selected group of utilities to monitor for new and emerging contaminants that may be regulated in future revisions to the drinking water standards</a:t>
            </a:r>
          </a:p>
          <a:p>
            <a:pPr>
              <a:lnSpc>
                <a:spcPct val="100000"/>
              </a:lnSpc>
              <a:spcBef>
                <a:spcPts val="600"/>
              </a:spcBef>
              <a:spcAft>
                <a:spcPts val="600"/>
              </a:spcAft>
            </a:pPr>
            <a:r>
              <a:rPr lang="en-US" dirty="0"/>
              <a:t>Operator Certification</a:t>
            </a:r>
          </a:p>
          <a:p>
            <a:pPr lvl="1">
              <a:lnSpc>
                <a:spcPct val="100000"/>
              </a:lnSpc>
              <a:spcBef>
                <a:spcPts val="600"/>
              </a:spcBef>
              <a:spcAft>
                <a:spcPts val="600"/>
              </a:spcAft>
            </a:pPr>
            <a:r>
              <a:rPr lang="en-US" dirty="0"/>
              <a:t>1996 Amendments to the Safe Drinking Water Act required USEPA to establish national guidance for water system operator certification</a:t>
            </a:r>
          </a:p>
          <a:p>
            <a:pPr lvl="1">
              <a:lnSpc>
                <a:spcPct val="100000"/>
              </a:lnSpc>
              <a:spcBef>
                <a:spcPts val="600"/>
              </a:spcBef>
              <a:spcAft>
                <a:spcPts val="600"/>
              </a:spcAft>
            </a:pPr>
            <a:r>
              <a:rPr lang="en-US" dirty="0"/>
              <a:t>Most states administer their own water system operator certification program under state primacy rules</a:t>
            </a:r>
          </a:p>
        </p:txBody>
      </p:sp>
    </p:spTree>
    <p:extLst>
      <p:ext uri="{BB962C8B-B14F-4D97-AF65-F5344CB8AC3E}">
        <p14:creationId xmlns:p14="http://schemas.microsoft.com/office/powerpoint/2010/main" val="1441911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1B4F-D37D-B34F-975C-C7334F69D06B}"/>
              </a:ext>
            </a:extLst>
          </p:cNvPr>
          <p:cNvSpPr>
            <a:spLocks noGrp="1"/>
          </p:cNvSpPr>
          <p:nvPr>
            <p:ph type="title"/>
          </p:nvPr>
        </p:nvSpPr>
        <p:spPr>
          <a:xfrm>
            <a:off x="413657" y="365125"/>
            <a:ext cx="11419113" cy="1158875"/>
          </a:xfrm>
        </p:spPr>
        <p:txBody>
          <a:bodyPr/>
          <a:lstStyle/>
          <a:p>
            <a:r>
              <a:rPr lang="en-US" b="1" dirty="0"/>
              <a:t>Other PWS Regulations</a:t>
            </a:r>
          </a:p>
        </p:txBody>
      </p:sp>
      <p:sp>
        <p:nvSpPr>
          <p:cNvPr id="3" name="Content Placeholder 2">
            <a:extLst>
              <a:ext uri="{FF2B5EF4-FFF2-40B4-BE49-F238E27FC236}">
                <a16:creationId xmlns:a16="http://schemas.microsoft.com/office/drawing/2014/main" id="{F9490366-E697-A340-9DFE-D5B24C0356E2}"/>
              </a:ext>
            </a:extLst>
          </p:cNvPr>
          <p:cNvSpPr>
            <a:spLocks noGrp="1"/>
          </p:cNvSpPr>
          <p:nvPr>
            <p:ph idx="1"/>
          </p:nvPr>
        </p:nvSpPr>
        <p:spPr>
          <a:xfrm>
            <a:off x="838200" y="1825624"/>
            <a:ext cx="10515600" cy="4498975"/>
          </a:xfrm>
        </p:spPr>
        <p:txBody>
          <a:bodyPr>
            <a:normAutofit/>
          </a:bodyPr>
          <a:lstStyle/>
          <a:p>
            <a:pPr>
              <a:lnSpc>
                <a:spcPct val="100000"/>
              </a:lnSpc>
              <a:spcBef>
                <a:spcPts val="600"/>
              </a:spcBef>
              <a:spcAft>
                <a:spcPts val="600"/>
              </a:spcAft>
            </a:pPr>
            <a:r>
              <a:rPr lang="en-US" dirty="0"/>
              <a:t>Arsenic MCL</a:t>
            </a:r>
          </a:p>
          <a:p>
            <a:pPr lvl="1">
              <a:lnSpc>
                <a:spcPct val="100000"/>
              </a:lnSpc>
              <a:spcBef>
                <a:spcPts val="600"/>
              </a:spcBef>
              <a:spcAft>
                <a:spcPts val="600"/>
              </a:spcAft>
            </a:pPr>
            <a:r>
              <a:rPr lang="en-US" dirty="0"/>
              <a:t>The USEPA MCL for arsenic was reduced from 50 µg/L to 10 µg/L. Arsenic is a common naturally-occurring ground water contaminant in Alaska, often in water that also has high concentrations of iron and manganese.</a:t>
            </a:r>
          </a:p>
          <a:p>
            <a:pPr>
              <a:lnSpc>
                <a:spcPct val="100000"/>
              </a:lnSpc>
              <a:spcBef>
                <a:spcPts val="600"/>
              </a:spcBef>
              <a:spcAft>
                <a:spcPts val="600"/>
              </a:spcAft>
            </a:pPr>
            <a:r>
              <a:rPr lang="en-US" dirty="0"/>
              <a:t>Radionuclides Rule</a:t>
            </a:r>
          </a:p>
          <a:p>
            <a:pPr lvl="1">
              <a:lnSpc>
                <a:spcPct val="100000"/>
              </a:lnSpc>
              <a:spcBef>
                <a:spcPts val="600"/>
              </a:spcBef>
              <a:spcAft>
                <a:spcPts val="600"/>
              </a:spcAft>
            </a:pPr>
            <a:r>
              <a:rPr lang="en-US" dirty="0"/>
              <a:t>Finalized MCLs for gross alpha and beta radiation, photon emitters, radium 226 and 228, and uranium</a:t>
            </a:r>
          </a:p>
          <a:p>
            <a:pPr>
              <a:lnSpc>
                <a:spcPct val="100000"/>
              </a:lnSpc>
              <a:spcBef>
                <a:spcPts val="600"/>
              </a:spcBef>
              <a:spcAft>
                <a:spcPts val="600"/>
              </a:spcAft>
            </a:pPr>
            <a:r>
              <a:rPr lang="en-US" dirty="0"/>
              <a:t>Analytical Methods</a:t>
            </a:r>
          </a:p>
          <a:p>
            <a:pPr lvl="1">
              <a:lnSpc>
                <a:spcPct val="100000"/>
              </a:lnSpc>
              <a:spcBef>
                <a:spcPts val="600"/>
              </a:spcBef>
              <a:spcAft>
                <a:spcPts val="600"/>
              </a:spcAft>
            </a:pPr>
            <a:r>
              <a:rPr lang="en-US" dirty="0"/>
              <a:t>Establishes approved testing methods for potable water contaminants</a:t>
            </a:r>
          </a:p>
        </p:txBody>
      </p:sp>
    </p:spTree>
    <p:extLst>
      <p:ext uri="{BB962C8B-B14F-4D97-AF65-F5344CB8AC3E}">
        <p14:creationId xmlns:p14="http://schemas.microsoft.com/office/powerpoint/2010/main" val="48682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809095"/>
          </a:xfrm>
        </p:spPr>
        <p:txBody>
          <a:bodyPr>
            <a:normAutofit/>
          </a:bodyPr>
          <a:lstStyle/>
          <a:p>
            <a:r>
              <a:rPr lang="en-US" b="1" dirty="0"/>
              <a:t>Examples of Public Water Systems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5301187"/>
              </p:ext>
            </p:extLst>
          </p:nvPr>
        </p:nvGraphicFramePr>
        <p:xfrm>
          <a:off x="1730828" y="1247019"/>
          <a:ext cx="8730343" cy="5096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7911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E73E8B5-DE10-874D-B463-A9D377B182FE}"/>
              </a:ext>
            </a:extLst>
          </p:cNvPr>
          <p:cNvPicPr>
            <a:picLocks noGrp="1" noChangeAspect="1"/>
          </p:cNvPicPr>
          <p:nvPr>
            <p:ph idx="4294967295"/>
          </p:nvPr>
        </p:nvPicPr>
        <p:blipFill>
          <a:blip r:embed="rId3"/>
          <a:stretch>
            <a:fillRect/>
          </a:stretch>
        </p:blipFill>
        <p:spPr>
          <a:xfrm>
            <a:off x="5181128" y="145495"/>
            <a:ext cx="6770493" cy="6353277"/>
          </a:xfrm>
        </p:spPr>
      </p:pic>
      <p:sp>
        <p:nvSpPr>
          <p:cNvPr id="6" name="TextBox 5">
            <a:extLst>
              <a:ext uri="{FF2B5EF4-FFF2-40B4-BE49-F238E27FC236}">
                <a16:creationId xmlns:a16="http://schemas.microsoft.com/office/drawing/2014/main" id="{4BE821ED-426F-4347-B9A1-A579E43EC94D}"/>
              </a:ext>
            </a:extLst>
          </p:cNvPr>
          <p:cNvSpPr txBox="1"/>
          <p:nvPr/>
        </p:nvSpPr>
        <p:spPr>
          <a:xfrm>
            <a:off x="6911001" y="6502317"/>
            <a:ext cx="3310746" cy="253916"/>
          </a:xfrm>
          <a:prstGeom prst="rect">
            <a:avLst/>
          </a:prstGeom>
          <a:noFill/>
        </p:spPr>
        <p:txBody>
          <a:bodyPr wrap="square" rtlCol="0">
            <a:spAutoFit/>
          </a:bodyPr>
          <a:lstStyle/>
          <a:p>
            <a:r>
              <a:rPr lang="en-US" sz="1050" dirty="0"/>
              <a:t>Copyright © 2016 the American Water Works Association</a:t>
            </a:r>
          </a:p>
        </p:txBody>
      </p:sp>
      <p:sp>
        <p:nvSpPr>
          <p:cNvPr id="7" name="TextBox 6">
            <a:extLst>
              <a:ext uri="{FF2B5EF4-FFF2-40B4-BE49-F238E27FC236}">
                <a16:creationId xmlns:a16="http://schemas.microsoft.com/office/drawing/2014/main" id="{5F5508EB-11BA-3945-8578-A349992C5B92}"/>
              </a:ext>
            </a:extLst>
          </p:cNvPr>
          <p:cNvSpPr txBox="1"/>
          <p:nvPr/>
        </p:nvSpPr>
        <p:spPr>
          <a:xfrm>
            <a:off x="283029" y="335547"/>
            <a:ext cx="4691743" cy="6417141"/>
          </a:xfrm>
          <a:prstGeom prst="rect">
            <a:avLst/>
          </a:prstGeom>
          <a:noFill/>
        </p:spPr>
        <p:txBody>
          <a:bodyPr wrap="square" rtlCol="0">
            <a:spAutoFit/>
          </a:bodyPr>
          <a:lstStyle/>
          <a:p>
            <a:r>
              <a:rPr lang="en-US" sz="2400" b="1" dirty="0"/>
              <a:t>Maximum Contaminant Level Goal:</a:t>
            </a:r>
          </a:p>
          <a:p>
            <a:pPr marL="285750" indent="-285750">
              <a:spcBef>
                <a:spcPts val="600"/>
              </a:spcBef>
              <a:spcAft>
                <a:spcPts val="600"/>
              </a:spcAft>
              <a:buFont typeface="Arial" panose="020B0604020202020204" pitchFamily="34" charset="0"/>
              <a:buChar char="•"/>
            </a:pPr>
            <a:r>
              <a:rPr lang="en-US" sz="2000" i="1" dirty="0"/>
              <a:t>The MCLG is set at a level where there are no known, or anticipated, health effects. </a:t>
            </a:r>
          </a:p>
          <a:p>
            <a:pPr marL="285750" indent="-285750">
              <a:spcBef>
                <a:spcPts val="600"/>
              </a:spcBef>
              <a:spcAft>
                <a:spcPts val="600"/>
              </a:spcAft>
              <a:buFont typeface="Arial" panose="020B0604020202020204" pitchFamily="34" charset="0"/>
              <a:buChar char="•"/>
            </a:pPr>
            <a:r>
              <a:rPr lang="en-US" sz="2000" i="1" dirty="0"/>
              <a:t>For known or suspected carcinogenic substances, the MCLG is set at ”zero.”</a:t>
            </a:r>
          </a:p>
          <a:p>
            <a:endParaRPr lang="en-US" dirty="0"/>
          </a:p>
          <a:p>
            <a:r>
              <a:rPr lang="en-US" sz="2400" b="1" dirty="0"/>
              <a:t>Maximum Contaminant Level:</a:t>
            </a:r>
          </a:p>
          <a:p>
            <a:pPr marL="285750" indent="-285750">
              <a:spcBef>
                <a:spcPts val="600"/>
              </a:spcBef>
              <a:spcAft>
                <a:spcPts val="600"/>
              </a:spcAft>
              <a:buFont typeface="Arial" panose="020B0604020202020204" pitchFamily="34" charset="0"/>
              <a:buChar char="•"/>
            </a:pPr>
            <a:r>
              <a:rPr lang="en-US" sz="2000" i="1" dirty="0"/>
              <a:t>The MCL is set as close as feasible to the MCLG for substances regulated under the SDWA. </a:t>
            </a:r>
          </a:p>
          <a:p>
            <a:pPr marL="285750" indent="-285750">
              <a:spcBef>
                <a:spcPts val="600"/>
              </a:spcBef>
              <a:spcAft>
                <a:spcPts val="600"/>
              </a:spcAft>
              <a:buFont typeface="Arial" panose="020B0604020202020204" pitchFamily="34" charset="0"/>
              <a:buChar char="•"/>
            </a:pPr>
            <a:r>
              <a:rPr lang="en-US" sz="2000" i="1" dirty="0"/>
              <a:t>The MCL is an enforceable regulated level. If a water system exceeds an MCL, they must take steps to install treatment to achieve the MCL.</a:t>
            </a:r>
          </a:p>
          <a:p>
            <a:pPr marL="285750" indent="-285750">
              <a:spcBef>
                <a:spcPts val="600"/>
              </a:spcBef>
              <a:spcAft>
                <a:spcPts val="600"/>
              </a:spcAft>
              <a:buFont typeface="Arial" panose="020B0604020202020204" pitchFamily="34" charset="0"/>
              <a:buChar char="•"/>
            </a:pPr>
            <a:r>
              <a:rPr lang="en-US" sz="2000" i="1" dirty="0"/>
              <a:t>Where USEPA has found it impractical to set an MCL, a “Treatment Technique” can be established instead.</a:t>
            </a:r>
          </a:p>
        </p:txBody>
      </p:sp>
    </p:spTree>
    <p:extLst>
      <p:ext uri="{BB962C8B-B14F-4D97-AF65-F5344CB8AC3E}">
        <p14:creationId xmlns:p14="http://schemas.microsoft.com/office/powerpoint/2010/main" val="443126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1B4F-D37D-B34F-975C-C7334F69D06B}"/>
              </a:ext>
            </a:extLst>
          </p:cNvPr>
          <p:cNvSpPr>
            <a:spLocks noGrp="1"/>
          </p:cNvSpPr>
          <p:nvPr>
            <p:ph type="title"/>
          </p:nvPr>
        </p:nvSpPr>
        <p:spPr>
          <a:xfrm>
            <a:off x="413657" y="365125"/>
            <a:ext cx="11419113" cy="1158875"/>
          </a:xfrm>
        </p:spPr>
        <p:txBody>
          <a:bodyPr/>
          <a:lstStyle/>
          <a:p>
            <a:r>
              <a:rPr lang="en-US" b="1" dirty="0"/>
              <a:t>Disinfection By-Product and Microbial Regulations</a:t>
            </a:r>
          </a:p>
        </p:txBody>
      </p:sp>
      <p:sp>
        <p:nvSpPr>
          <p:cNvPr id="3" name="Content Placeholder 2">
            <a:extLst>
              <a:ext uri="{FF2B5EF4-FFF2-40B4-BE49-F238E27FC236}">
                <a16:creationId xmlns:a16="http://schemas.microsoft.com/office/drawing/2014/main" id="{F9490366-E697-A340-9DFE-D5B24C0356E2}"/>
              </a:ext>
            </a:extLst>
          </p:cNvPr>
          <p:cNvSpPr>
            <a:spLocks noGrp="1"/>
          </p:cNvSpPr>
          <p:nvPr>
            <p:ph idx="1"/>
          </p:nvPr>
        </p:nvSpPr>
        <p:spPr>
          <a:xfrm>
            <a:off x="838200" y="1825624"/>
            <a:ext cx="10515600" cy="4498975"/>
          </a:xfrm>
        </p:spPr>
        <p:txBody>
          <a:bodyPr/>
          <a:lstStyle/>
          <a:p>
            <a:pPr>
              <a:lnSpc>
                <a:spcPct val="100000"/>
              </a:lnSpc>
            </a:pPr>
            <a:r>
              <a:rPr lang="en-US" dirty="0"/>
              <a:t>The use of potable water disinfectants since the late 1800s such as chlorine, ozone, and chlorine dioxide have greatly improved public health</a:t>
            </a:r>
          </a:p>
          <a:p>
            <a:pPr>
              <a:lnSpc>
                <a:spcPct val="100000"/>
              </a:lnSpc>
            </a:pPr>
            <a:r>
              <a:rPr lang="en-US" dirty="0"/>
              <a:t>Disinfectant chemicals have been found to react with organic and inorganic substances in treated water, occasionally producing by-products that have potential health effects</a:t>
            </a:r>
          </a:p>
          <a:p>
            <a:pPr>
              <a:lnSpc>
                <a:spcPct val="100000"/>
              </a:lnSpc>
            </a:pPr>
            <a:r>
              <a:rPr lang="en-US" dirty="0"/>
              <a:t>Thus: these two classes of regulations are often at apparent odds with each other and can be a challenge for water treatment operators to find the proper balance to address both of these issues</a:t>
            </a:r>
          </a:p>
        </p:txBody>
      </p:sp>
    </p:spTree>
    <p:extLst>
      <p:ext uri="{BB962C8B-B14F-4D97-AF65-F5344CB8AC3E}">
        <p14:creationId xmlns:p14="http://schemas.microsoft.com/office/powerpoint/2010/main" val="2398603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1B4F-D37D-B34F-975C-C7334F69D06B}"/>
              </a:ext>
            </a:extLst>
          </p:cNvPr>
          <p:cNvSpPr>
            <a:spLocks noGrp="1"/>
          </p:cNvSpPr>
          <p:nvPr>
            <p:ph type="title"/>
          </p:nvPr>
        </p:nvSpPr>
        <p:spPr>
          <a:xfrm>
            <a:off x="413657" y="365125"/>
            <a:ext cx="11419113" cy="1158875"/>
          </a:xfrm>
        </p:spPr>
        <p:txBody>
          <a:bodyPr>
            <a:normAutofit fontScale="90000"/>
          </a:bodyPr>
          <a:lstStyle/>
          <a:p>
            <a:r>
              <a:rPr lang="en-US" b="1" dirty="0"/>
              <a:t>Disinfectants and Disinfection By-Products Rule (DBPR)</a:t>
            </a:r>
          </a:p>
        </p:txBody>
      </p:sp>
      <p:sp>
        <p:nvSpPr>
          <p:cNvPr id="3" name="Content Placeholder 2">
            <a:extLst>
              <a:ext uri="{FF2B5EF4-FFF2-40B4-BE49-F238E27FC236}">
                <a16:creationId xmlns:a16="http://schemas.microsoft.com/office/drawing/2014/main" id="{F9490366-E697-A340-9DFE-D5B24C0356E2}"/>
              </a:ext>
            </a:extLst>
          </p:cNvPr>
          <p:cNvSpPr>
            <a:spLocks noGrp="1"/>
          </p:cNvSpPr>
          <p:nvPr>
            <p:ph idx="1"/>
          </p:nvPr>
        </p:nvSpPr>
        <p:spPr>
          <a:xfrm>
            <a:off x="838200" y="1825624"/>
            <a:ext cx="10515600" cy="4498975"/>
          </a:xfrm>
        </p:spPr>
        <p:txBody>
          <a:bodyPr/>
          <a:lstStyle/>
          <a:p>
            <a:pPr>
              <a:lnSpc>
                <a:spcPct val="100000"/>
              </a:lnSpc>
              <a:spcBef>
                <a:spcPts val="600"/>
              </a:spcBef>
              <a:spcAft>
                <a:spcPts val="600"/>
              </a:spcAft>
            </a:pPr>
            <a:r>
              <a:rPr lang="en-US" dirty="0"/>
              <a:t>Stage 1 DBPR – HAA5 and TTHM Provisions</a:t>
            </a:r>
          </a:p>
          <a:p>
            <a:pPr lvl="1">
              <a:lnSpc>
                <a:spcPct val="100000"/>
              </a:lnSpc>
              <a:spcBef>
                <a:spcPts val="600"/>
              </a:spcBef>
              <a:spcAft>
                <a:spcPts val="600"/>
              </a:spcAft>
            </a:pPr>
            <a:r>
              <a:rPr lang="en-US" dirty="0"/>
              <a:t>Published by EPA in 1998</a:t>
            </a:r>
          </a:p>
          <a:p>
            <a:pPr lvl="1">
              <a:lnSpc>
                <a:spcPct val="100000"/>
              </a:lnSpc>
              <a:spcBef>
                <a:spcPts val="600"/>
              </a:spcBef>
              <a:spcAft>
                <a:spcPts val="600"/>
              </a:spcAft>
            </a:pPr>
            <a:r>
              <a:rPr lang="en-US" dirty="0"/>
              <a:t>MCL for Total Trihalomethanes (TTHM) set at 0.080 mg/L (80 µg/L) </a:t>
            </a:r>
          </a:p>
          <a:p>
            <a:pPr lvl="1">
              <a:lnSpc>
                <a:spcPct val="100000"/>
              </a:lnSpc>
              <a:spcBef>
                <a:spcPts val="600"/>
              </a:spcBef>
              <a:spcAft>
                <a:spcPts val="600"/>
              </a:spcAft>
            </a:pPr>
            <a:r>
              <a:rPr lang="en-US" dirty="0"/>
              <a:t>MCL for five regulated </a:t>
            </a:r>
            <a:r>
              <a:rPr lang="en-US" dirty="0" err="1"/>
              <a:t>Haloacetic</a:t>
            </a:r>
            <a:r>
              <a:rPr lang="en-US" dirty="0"/>
              <a:t> Acids (HAA5) set at 0.060 mg/L (60 µg/L) </a:t>
            </a:r>
          </a:p>
          <a:p>
            <a:pPr lvl="1">
              <a:lnSpc>
                <a:spcPct val="100000"/>
              </a:lnSpc>
              <a:spcBef>
                <a:spcPts val="600"/>
              </a:spcBef>
              <a:spcAft>
                <a:spcPts val="600"/>
              </a:spcAft>
            </a:pPr>
            <a:r>
              <a:rPr lang="en-US" dirty="0"/>
              <a:t>TTHM and HAA5 MCL compliance is calculated as a running annual average (RAA) of (typically) quarterly samples taken in the distribution system, usually at locations with the longest detention time</a:t>
            </a:r>
          </a:p>
        </p:txBody>
      </p:sp>
    </p:spTree>
    <p:extLst>
      <p:ext uri="{BB962C8B-B14F-4D97-AF65-F5344CB8AC3E}">
        <p14:creationId xmlns:p14="http://schemas.microsoft.com/office/powerpoint/2010/main" val="892045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1B4F-D37D-B34F-975C-C7334F69D06B}"/>
              </a:ext>
            </a:extLst>
          </p:cNvPr>
          <p:cNvSpPr>
            <a:spLocks noGrp="1"/>
          </p:cNvSpPr>
          <p:nvPr>
            <p:ph type="title"/>
          </p:nvPr>
        </p:nvSpPr>
        <p:spPr>
          <a:xfrm>
            <a:off x="413657" y="365125"/>
            <a:ext cx="11419113" cy="1158875"/>
          </a:xfrm>
        </p:spPr>
        <p:txBody>
          <a:bodyPr/>
          <a:lstStyle/>
          <a:p>
            <a:r>
              <a:rPr lang="en-US" b="1" dirty="0"/>
              <a:t>Disinfectants and Disinfection By-Products Rule</a:t>
            </a:r>
          </a:p>
        </p:txBody>
      </p:sp>
      <p:sp>
        <p:nvSpPr>
          <p:cNvPr id="3" name="Content Placeholder 2">
            <a:extLst>
              <a:ext uri="{FF2B5EF4-FFF2-40B4-BE49-F238E27FC236}">
                <a16:creationId xmlns:a16="http://schemas.microsoft.com/office/drawing/2014/main" id="{F9490366-E697-A340-9DFE-D5B24C0356E2}"/>
              </a:ext>
            </a:extLst>
          </p:cNvPr>
          <p:cNvSpPr>
            <a:spLocks noGrp="1"/>
          </p:cNvSpPr>
          <p:nvPr>
            <p:ph idx="1"/>
          </p:nvPr>
        </p:nvSpPr>
        <p:spPr>
          <a:xfrm>
            <a:off x="838200" y="1825624"/>
            <a:ext cx="10515600" cy="4498975"/>
          </a:xfrm>
        </p:spPr>
        <p:txBody>
          <a:bodyPr/>
          <a:lstStyle/>
          <a:p>
            <a:pPr>
              <a:lnSpc>
                <a:spcPct val="100000"/>
              </a:lnSpc>
              <a:spcBef>
                <a:spcPts val="600"/>
              </a:spcBef>
              <a:spcAft>
                <a:spcPts val="600"/>
              </a:spcAft>
            </a:pPr>
            <a:r>
              <a:rPr lang="en-US" dirty="0"/>
              <a:t>Stage 2 DBPR – HAA5 and TTHM Provisions</a:t>
            </a:r>
          </a:p>
          <a:p>
            <a:pPr lvl="1">
              <a:lnSpc>
                <a:spcPct val="100000"/>
              </a:lnSpc>
              <a:spcBef>
                <a:spcPts val="600"/>
              </a:spcBef>
              <a:spcAft>
                <a:spcPts val="600"/>
              </a:spcAft>
            </a:pPr>
            <a:r>
              <a:rPr lang="en-US" dirty="0"/>
              <a:t>Published by EPA in 2006</a:t>
            </a:r>
          </a:p>
          <a:p>
            <a:pPr lvl="1">
              <a:lnSpc>
                <a:spcPct val="100000"/>
              </a:lnSpc>
              <a:spcBef>
                <a:spcPts val="600"/>
              </a:spcBef>
              <a:spcAft>
                <a:spcPts val="600"/>
              </a:spcAft>
            </a:pPr>
            <a:r>
              <a:rPr lang="en-US" dirty="0"/>
              <a:t>TTHM and HAA5 MCL compliance is calculated as a locational running annual average (LRAA) of (typically) quarterly samples taken in the distribution system, at sample locations shown to have the highest TTHM and HAA5 data</a:t>
            </a:r>
          </a:p>
          <a:p>
            <a:pPr lvl="1">
              <a:lnSpc>
                <a:spcPct val="100000"/>
              </a:lnSpc>
              <a:spcBef>
                <a:spcPts val="600"/>
              </a:spcBef>
              <a:spcAft>
                <a:spcPts val="600"/>
              </a:spcAft>
            </a:pPr>
            <a:r>
              <a:rPr lang="en-US" dirty="0"/>
              <a:t>The sample sites for TTHM and HAA5 LRAA samples may be different and are in addition to the regular Stage 1 DBPR samples</a:t>
            </a:r>
          </a:p>
        </p:txBody>
      </p:sp>
    </p:spTree>
    <p:extLst>
      <p:ext uri="{BB962C8B-B14F-4D97-AF65-F5344CB8AC3E}">
        <p14:creationId xmlns:p14="http://schemas.microsoft.com/office/powerpoint/2010/main" val="3237721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C7591D-600F-804E-BB16-1BDC590D15E0}"/>
              </a:ext>
            </a:extLst>
          </p:cNvPr>
          <p:cNvPicPr>
            <a:picLocks noGrp="1" noChangeAspect="1"/>
          </p:cNvPicPr>
          <p:nvPr>
            <p:ph idx="1"/>
          </p:nvPr>
        </p:nvPicPr>
        <p:blipFill>
          <a:blip r:embed="rId3"/>
          <a:stretch>
            <a:fillRect/>
          </a:stretch>
        </p:blipFill>
        <p:spPr>
          <a:xfrm>
            <a:off x="4413249" y="180851"/>
            <a:ext cx="7169150" cy="2886281"/>
          </a:xfrm>
        </p:spPr>
      </p:pic>
      <p:pic>
        <p:nvPicPr>
          <p:cNvPr id="7" name="Picture 6">
            <a:extLst>
              <a:ext uri="{FF2B5EF4-FFF2-40B4-BE49-F238E27FC236}">
                <a16:creationId xmlns:a16="http://schemas.microsoft.com/office/drawing/2014/main" id="{AED7BE5A-D507-9445-8D14-37D64BDFA630}"/>
              </a:ext>
            </a:extLst>
          </p:cNvPr>
          <p:cNvPicPr>
            <a:picLocks noChangeAspect="1"/>
          </p:cNvPicPr>
          <p:nvPr/>
        </p:nvPicPr>
        <p:blipFill>
          <a:blip r:embed="rId4"/>
          <a:stretch>
            <a:fillRect/>
          </a:stretch>
        </p:blipFill>
        <p:spPr>
          <a:xfrm>
            <a:off x="5171620" y="3408133"/>
            <a:ext cx="5652407" cy="3278693"/>
          </a:xfrm>
          <a:prstGeom prst="rect">
            <a:avLst/>
          </a:prstGeom>
        </p:spPr>
      </p:pic>
      <p:sp>
        <p:nvSpPr>
          <p:cNvPr id="8" name="TextBox 7">
            <a:extLst>
              <a:ext uri="{FF2B5EF4-FFF2-40B4-BE49-F238E27FC236}">
                <a16:creationId xmlns:a16="http://schemas.microsoft.com/office/drawing/2014/main" id="{54B45E34-F691-374E-8B78-08B8D6697037}"/>
              </a:ext>
            </a:extLst>
          </p:cNvPr>
          <p:cNvSpPr txBox="1"/>
          <p:nvPr/>
        </p:nvSpPr>
        <p:spPr>
          <a:xfrm>
            <a:off x="6335760" y="3110674"/>
            <a:ext cx="3324125" cy="253916"/>
          </a:xfrm>
          <a:prstGeom prst="rect">
            <a:avLst/>
          </a:prstGeom>
          <a:noFill/>
        </p:spPr>
        <p:txBody>
          <a:bodyPr wrap="square" rtlCol="0">
            <a:spAutoFit/>
          </a:bodyPr>
          <a:lstStyle/>
          <a:p>
            <a:r>
              <a:rPr lang="en-US" sz="1050" dirty="0"/>
              <a:t>Copyright © 2016 the American Water Works Association</a:t>
            </a:r>
          </a:p>
        </p:txBody>
      </p:sp>
      <p:sp>
        <p:nvSpPr>
          <p:cNvPr id="9" name="TextBox 8">
            <a:extLst>
              <a:ext uri="{FF2B5EF4-FFF2-40B4-BE49-F238E27FC236}">
                <a16:creationId xmlns:a16="http://schemas.microsoft.com/office/drawing/2014/main" id="{8BC6FD0D-2A99-9B47-B7F8-DF298A6CED18}"/>
              </a:ext>
            </a:extLst>
          </p:cNvPr>
          <p:cNvSpPr txBox="1"/>
          <p:nvPr/>
        </p:nvSpPr>
        <p:spPr>
          <a:xfrm>
            <a:off x="979714" y="961310"/>
            <a:ext cx="3135087" cy="4893647"/>
          </a:xfrm>
          <a:prstGeom prst="rect">
            <a:avLst/>
          </a:prstGeom>
          <a:noFill/>
        </p:spPr>
        <p:txBody>
          <a:bodyPr wrap="square" rtlCol="0">
            <a:spAutoFit/>
          </a:bodyPr>
          <a:lstStyle/>
          <a:p>
            <a:r>
              <a:rPr lang="en-US" sz="2400" b="1" dirty="0"/>
              <a:t>RAA and LRAA Calculation Example:</a:t>
            </a:r>
          </a:p>
          <a:p>
            <a:endParaRPr lang="en-US" sz="2400" b="1" dirty="0"/>
          </a:p>
          <a:p>
            <a:endParaRPr lang="en-US" sz="2400" b="1" dirty="0"/>
          </a:p>
          <a:p>
            <a:endParaRPr lang="en-US" sz="2400" b="1" dirty="0"/>
          </a:p>
          <a:p>
            <a:endParaRPr lang="en-US" sz="2400" b="1" dirty="0"/>
          </a:p>
          <a:p>
            <a:endParaRPr lang="en-US" sz="2400" b="1" dirty="0"/>
          </a:p>
          <a:p>
            <a:endParaRPr lang="en-US" sz="2400" b="1" dirty="0"/>
          </a:p>
          <a:p>
            <a:r>
              <a:rPr lang="en-US" sz="2400" b="1" dirty="0"/>
              <a:t>DBP concentrations change with time (water age),changes in temperature, chlorine residual, and pH:</a:t>
            </a:r>
          </a:p>
        </p:txBody>
      </p:sp>
    </p:spTree>
    <p:extLst>
      <p:ext uri="{BB962C8B-B14F-4D97-AF65-F5344CB8AC3E}">
        <p14:creationId xmlns:p14="http://schemas.microsoft.com/office/powerpoint/2010/main" val="4128053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1B4F-D37D-B34F-975C-C7334F69D06B}"/>
              </a:ext>
            </a:extLst>
          </p:cNvPr>
          <p:cNvSpPr>
            <a:spLocks noGrp="1"/>
          </p:cNvSpPr>
          <p:nvPr>
            <p:ph type="title"/>
          </p:nvPr>
        </p:nvSpPr>
        <p:spPr>
          <a:xfrm>
            <a:off x="413658" y="245382"/>
            <a:ext cx="11419113" cy="1158875"/>
          </a:xfrm>
        </p:spPr>
        <p:txBody>
          <a:bodyPr/>
          <a:lstStyle/>
          <a:p>
            <a:r>
              <a:rPr lang="en-US" b="1" dirty="0"/>
              <a:t>Other DBPR Provisions</a:t>
            </a:r>
          </a:p>
        </p:txBody>
      </p:sp>
      <p:sp>
        <p:nvSpPr>
          <p:cNvPr id="3" name="Content Placeholder 2">
            <a:extLst>
              <a:ext uri="{FF2B5EF4-FFF2-40B4-BE49-F238E27FC236}">
                <a16:creationId xmlns:a16="http://schemas.microsoft.com/office/drawing/2014/main" id="{F9490366-E697-A340-9DFE-D5B24C0356E2}"/>
              </a:ext>
            </a:extLst>
          </p:cNvPr>
          <p:cNvSpPr>
            <a:spLocks noGrp="1"/>
          </p:cNvSpPr>
          <p:nvPr>
            <p:ph idx="1"/>
          </p:nvPr>
        </p:nvSpPr>
        <p:spPr>
          <a:xfrm>
            <a:off x="413658" y="1404257"/>
            <a:ext cx="7336972" cy="4985657"/>
          </a:xfrm>
        </p:spPr>
        <p:txBody>
          <a:bodyPr>
            <a:normAutofit fontScale="92500" lnSpcReduction="10000"/>
          </a:bodyPr>
          <a:lstStyle/>
          <a:p>
            <a:pPr>
              <a:lnSpc>
                <a:spcPct val="100000"/>
              </a:lnSpc>
              <a:spcBef>
                <a:spcPts val="600"/>
              </a:spcBef>
              <a:spcAft>
                <a:spcPts val="600"/>
              </a:spcAft>
            </a:pPr>
            <a:r>
              <a:rPr lang="en-US" dirty="0"/>
              <a:t>Enhanced Coagulation Requirement of the Stage 1 and Stage 2 DBPRs</a:t>
            </a:r>
          </a:p>
          <a:p>
            <a:pPr lvl="1">
              <a:lnSpc>
                <a:spcPct val="100000"/>
              </a:lnSpc>
              <a:spcBef>
                <a:spcPts val="600"/>
              </a:spcBef>
              <a:spcAft>
                <a:spcPts val="600"/>
              </a:spcAft>
            </a:pPr>
            <a:r>
              <a:rPr lang="en-US" dirty="0"/>
              <a:t>Optimizes the use of water treatment coagulants to reduce the concentration of total organic carbon (TOC) that can form DBPs when reacted with disinfectant chemicals (see pages 91-92)</a:t>
            </a:r>
          </a:p>
          <a:p>
            <a:pPr>
              <a:lnSpc>
                <a:spcPct val="100000"/>
              </a:lnSpc>
              <a:spcBef>
                <a:spcPts val="600"/>
              </a:spcBef>
              <a:spcAft>
                <a:spcPts val="600"/>
              </a:spcAft>
            </a:pPr>
            <a:r>
              <a:rPr lang="en-US" dirty="0"/>
              <a:t>Bromate</a:t>
            </a:r>
          </a:p>
          <a:p>
            <a:pPr lvl="1">
              <a:lnSpc>
                <a:spcPct val="100000"/>
              </a:lnSpc>
              <a:spcBef>
                <a:spcPts val="600"/>
              </a:spcBef>
              <a:spcAft>
                <a:spcPts val="600"/>
              </a:spcAft>
            </a:pPr>
            <a:r>
              <a:rPr lang="en-US" dirty="0"/>
              <a:t>Formed from the reaction between ozone and bromide in water, MCL set at 0.010 mg/L (10 µg/L)</a:t>
            </a:r>
          </a:p>
          <a:p>
            <a:pPr>
              <a:lnSpc>
                <a:spcPct val="100000"/>
              </a:lnSpc>
              <a:spcBef>
                <a:spcPts val="600"/>
              </a:spcBef>
              <a:spcAft>
                <a:spcPts val="600"/>
              </a:spcAft>
            </a:pPr>
            <a:r>
              <a:rPr lang="en-US" dirty="0"/>
              <a:t>Chlorite</a:t>
            </a:r>
          </a:p>
          <a:p>
            <a:pPr lvl="1">
              <a:lnSpc>
                <a:spcPct val="100000"/>
              </a:lnSpc>
              <a:spcBef>
                <a:spcPts val="600"/>
              </a:spcBef>
              <a:spcAft>
                <a:spcPts val="600"/>
              </a:spcAft>
            </a:pPr>
            <a:r>
              <a:rPr lang="en-US" dirty="0"/>
              <a:t>One of the components used to make chlorine dioxide, residual chlorite MCL set at 1.0 mg/L</a:t>
            </a:r>
          </a:p>
        </p:txBody>
      </p:sp>
      <p:pic>
        <p:nvPicPr>
          <p:cNvPr id="5" name="Picture 4">
            <a:extLst>
              <a:ext uri="{FF2B5EF4-FFF2-40B4-BE49-F238E27FC236}">
                <a16:creationId xmlns:a16="http://schemas.microsoft.com/office/drawing/2014/main" id="{FEC7A4FC-EC5B-4647-9D46-29EB4B6FA173}"/>
              </a:ext>
            </a:extLst>
          </p:cNvPr>
          <p:cNvPicPr>
            <a:picLocks noChangeAspect="1"/>
          </p:cNvPicPr>
          <p:nvPr/>
        </p:nvPicPr>
        <p:blipFill>
          <a:blip r:embed="rId3"/>
          <a:stretch>
            <a:fillRect/>
          </a:stretch>
        </p:blipFill>
        <p:spPr>
          <a:xfrm>
            <a:off x="7750630" y="1404257"/>
            <a:ext cx="4314372" cy="2231572"/>
          </a:xfrm>
          <a:prstGeom prst="rect">
            <a:avLst/>
          </a:prstGeom>
        </p:spPr>
      </p:pic>
      <p:sp>
        <p:nvSpPr>
          <p:cNvPr id="6" name="TextBox 5">
            <a:extLst>
              <a:ext uri="{FF2B5EF4-FFF2-40B4-BE49-F238E27FC236}">
                <a16:creationId xmlns:a16="http://schemas.microsoft.com/office/drawing/2014/main" id="{D1D7DACA-854C-6549-ADF1-49CE90E09B20}"/>
              </a:ext>
            </a:extLst>
          </p:cNvPr>
          <p:cNvSpPr txBox="1"/>
          <p:nvPr/>
        </p:nvSpPr>
        <p:spPr>
          <a:xfrm>
            <a:off x="8248249" y="3643169"/>
            <a:ext cx="3319133" cy="253916"/>
          </a:xfrm>
          <a:prstGeom prst="rect">
            <a:avLst/>
          </a:prstGeom>
          <a:noFill/>
        </p:spPr>
        <p:txBody>
          <a:bodyPr wrap="square" rtlCol="0">
            <a:spAutoFit/>
          </a:bodyPr>
          <a:lstStyle/>
          <a:p>
            <a:r>
              <a:rPr lang="en-US" sz="1050" dirty="0"/>
              <a:t>Copyright © 2016 the American Water Works Association</a:t>
            </a:r>
          </a:p>
        </p:txBody>
      </p:sp>
    </p:spTree>
    <p:extLst>
      <p:ext uri="{BB962C8B-B14F-4D97-AF65-F5344CB8AC3E}">
        <p14:creationId xmlns:p14="http://schemas.microsoft.com/office/powerpoint/2010/main" val="2959873705"/>
      </p:ext>
    </p:extLst>
  </p:cSld>
  <p:clrMapOvr>
    <a:masterClrMapping/>
  </p:clrMapOvr>
</p:sld>
</file>

<file path=ppt/theme/theme1.xml><?xml version="1.0" encoding="utf-8"?>
<a:theme xmlns:a="http://schemas.openxmlformats.org/drawingml/2006/main" name="Office Theme">
  <a:themeElements>
    <a:clrScheme name="Custom 20">
      <a:dk1>
        <a:srgbClr val="0432FF"/>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3975</TotalTime>
  <Words>2369</Words>
  <Application>Microsoft Macintosh PowerPoint</Application>
  <PresentationFormat>Widescreen</PresentationFormat>
  <Paragraphs>211</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ＭＳ Ｐゴシック</vt:lpstr>
      <vt:lpstr>Arial</vt:lpstr>
      <vt:lpstr>Calibri</vt:lpstr>
      <vt:lpstr>Calibri Light</vt:lpstr>
      <vt:lpstr>Times New Roman</vt:lpstr>
      <vt:lpstr>Wingdings</vt:lpstr>
      <vt:lpstr>Office Theme</vt:lpstr>
      <vt:lpstr>CHAPTER 3</vt:lpstr>
      <vt:lpstr>Types of Water Systems</vt:lpstr>
      <vt:lpstr>Examples of Public Water Systems</vt:lpstr>
      <vt:lpstr>PowerPoint Presentation</vt:lpstr>
      <vt:lpstr>Disinfection By-Product and Microbial Regulations</vt:lpstr>
      <vt:lpstr>Disinfectants and Disinfection By-Products Rule (DBPR)</vt:lpstr>
      <vt:lpstr>Disinfectants and Disinfection By-Products Rule</vt:lpstr>
      <vt:lpstr>PowerPoint Presentation</vt:lpstr>
      <vt:lpstr>Other DBPR Provisions</vt:lpstr>
      <vt:lpstr>Residual Disinfectants Provisions of the DBPR</vt:lpstr>
      <vt:lpstr>Video Clip: Disinfection By-Products</vt:lpstr>
      <vt:lpstr>Surface Water Treatment Rule (SWTR)</vt:lpstr>
      <vt:lpstr>Enhanced Surface Water Treatment Rule (ESWTR)</vt:lpstr>
      <vt:lpstr>Long-Term 1 ESWTR</vt:lpstr>
      <vt:lpstr>Long-Term 2 ESWTR</vt:lpstr>
      <vt:lpstr>Filter Backwash Recycling Rule (FBRR)</vt:lpstr>
      <vt:lpstr>Video Clip: Filter Backwash</vt:lpstr>
      <vt:lpstr>Ground Water Rule (GWR)</vt:lpstr>
      <vt:lpstr>Total Coliform Rule (TCR) and Revised Total Coliform Rule (RTCR)</vt:lpstr>
      <vt:lpstr>RTCR MCL Violations</vt:lpstr>
      <vt:lpstr>Video Clip: Coliform Sampling 2</vt:lpstr>
      <vt:lpstr>Lead &amp; Copper Rule December 1992, Revised in 2007</vt:lpstr>
      <vt:lpstr>Video Clips:   Lead &amp; Copper Rule  Water Quality and Household Plumbing  Water Quality and Faucets</vt:lpstr>
      <vt:lpstr>Other PWS Regulations</vt:lpstr>
      <vt:lpstr>Other PWS Regulations</vt:lpstr>
      <vt:lpstr>Other PWS Regulations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WATER TREATMENT</dc:title>
  <dc:creator>Microsoft Office User</dc:creator>
  <cp:lastModifiedBy>Microsoft Office User</cp:lastModifiedBy>
  <cp:revision>58</cp:revision>
  <cp:lastPrinted>2019-07-26T20:18:51Z</cp:lastPrinted>
  <dcterms:created xsi:type="dcterms:W3CDTF">2019-03-04T23:37:37Z</dcterms:created>
  <dcterms:modified xsi:type="dcterms:W3CDTF">2019-07-26T20:19:11Z</dcterms:modified>
</cp:coreProperties>
</file>