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349" r:id="rId5"/>
    <p:sldId id="337" r:id="rId6"/>
    <p:sldId id="347" r:id="rId7"/>
    <p:sldId id="348" r:id="rId8"/>
    <p:sldId id="350" r:id="rId9"/>
    <p:sldId id="320" r:id="rId10"/>
    <p:sldId id="351" r:id="rId11"/>
    <p:sldId id="352" r:id="rId12"/>
    <p:sldId id="353" r:id="rId13"/>
    <p:sldId id="319" r:id="rId14"/>
    <p:sldId id="354" r:id="rId15"/>
    <p:sldId id="355" r:id="rId16"/>
    <p:sldId id="357" r:id="rId17"/>
    <p:sldId id="356" r:id="rId18"/>
    <p:sldId id="358" r:id="rId19"/>
    <p:sldId id="359" r:id="rId20"/>
    <p:sldId id="360" r:id="rId21"/>
    <p:sldId id="361" r:id="rId22"/>
    <p:sldId id="363" r:id="rId23"/>
    <p:sldId id="3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9"/>
    <p:restoredTop sz="94632"/>
  </p:normalViewPr>
  <p:slideViewPr>
    <p:cSldViewPr snapToGrid="0" snapToObjects="1">
      <p:cViewPr varScale="1">
        <p:scale>
          <a:sx n="108" d="100"/>
          <a:sy n="108" d="100"/>
        </p:scale>
        <p:origin x="224" y="1280"/>
      </p:cViewPr>
      <p:guideLst/>
    </p:cSldViewPr>
  </p:slideViewPr>
  <p:notesTextViewPr>
    <p:cViewPr>
      <p:scale>
        <a:sx n="1" d="1"/>
        <a:sy n="1" d="1"/>
      </p:scale>
      <p:origin x="0" y="0"/>
    </p:cViewPr>
  </p:notesTextViewPr>
  <p:notesViewPr>
    <p:cSldViewPr snapToGrid="0" snapToObjects="1">
      <p:cViewPr varScale="1">
        <p:scale>
          <a:sx n="127" d="100"/>
          <a:sy n="127" d="100"/>
        </p:scale>
        <p:origin x="400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34E39-ED87-1845-A5AE-66492866D8FB}" type="datetimeFigureOut">
              <a:rPr lang="en-US" smtClean="0"/>
              <a:t>7/26/19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C3551-F181-4544-B403-A8C702D724DD}" type="slidenum">
              <a:rPr lang="en-US" smtClean="0"/>
              <a:t>‹#›</a:t>
            </a:fld>
            <a:endParaRPr lang="en-US"/>
          </a:p>
        </p:txBody>
      </p:sp>
    </p:spTree>
    <p:extLst>
      <p:ext uri="{BB962C8B-B14F-4D97-AF65-F5344CB8AC3E}">
        <p14:creationId xmlns:p14="http://schemas.microsoft.com/office/powerpoint/2010/main" val="1902344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1</a:t>
            </a:fld>
            <a:endParaRPr lang="en-US" dirty="0"/>
          </a:p>
        </p:txBody>
      </p:sp>
    </p:spTree>
    <p:extLst>
      <p:ext uri="{BB962C8B-B14F-4D97-AF65-F5344CB8AC3E}">
        <p14:creationId xmlns:p14="http://schemas.microsoft.com/office/powerpoint/2010/main" val="1890697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en-US"/>
              <a:t>Background photo: polymer solution mixing and feed station at the Golden Heart Utilities water treatment plant in Fairbanks</a:t>
            </a:r>
          </a:p>
        </p:txBody>
      </p:sp>
      <p:sp>
        <p:nvSpPr>
          <p:cNvPr id="4" name="Slide Number Placeholder 3"/>
          <p:cNvSpPr>
            <a:spLocks noGrp="1"/>
          </p:cNvSpPr>
          <p:nvPr>
            <p:ph type="sldNum" sz="quarter" idx="5"/>
          </p:nvPr>
        </p:nvSpPr>
        <p:spPr/>
        <p:txBody>
          <a:bodyPr/>
          <a:lstStyle/>
          <a:p>
            <a:fld id="{A2FC3551-F181-4544-B403-A8C702D724DD}" type="slidenum">
              <a:rPr lang="en-US" smtClean="0"/>
              <a:t>10</a:t>
            </a:fld>
            <a:endParaRPr lang="en-US"/>
          </a:p>
        </p:txBody>
      </p:sp>
    </p:spTree>
    <p:extLst>
      <p:ext uri="{BB962C8B-B14F-4D97-AF65-F5344CB8AC3E}">
        <p14:creationId xmlns:p14="http://schemas.microsoft.com/office/powerpoint/2010/main" val="1582957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11</a:t>
            </a:fld>
            <a:endParaRPr lang="en-US"/>
          </a:p>
        </p:txBody>
      </p:sp>
    </p:spTree>
    <p:extLst>
      <p:ext uri="{BB962C8B-B14F-4D97-AF65-F5344CB8AC3E}">
        <p14:creationId xmlns:p14="http://schemas.microsoft.com/office/powerpoint/2010/main" val="3221568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12</a:t>
            </a:fld>
            <a:endParaRPr lang="en-US"/>
          </a:p>
        </p:txBody>
      </p:sp>
    </p:spTree>
    <p:extLst>
      <p:ext uri="{BB962C8B-B14F-4D97-AF65-F5344CB8AC3E}">
        <p14:creationId xmlns:p14="http://schemas.microsoft.com/office/powerpoint/2010/main" val="2356721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13</a:t>
            </a:fld>
            <a:endParaRPr lang="en-US"/>
          </a:p>
        </p:txBody>
      </p:sp>
    </p:spTree>
    <p:extLst>
      <p:ext uri="{BB962C8B-B14F-4D97-AF65-F5344CB8AC3E}">
        <p14:creationId xmlns:p14="http://schemas.microsoft.com/office/powerpoint/2010/main" val="375137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en-US"/>
              <a:t>Background photo – GHU water treatment plant: well managed chemical storage area </a:t>
            </a:r>
          </a:p>
        </p:txBody>
      </p:sp>
      <p:sp>
        <p:nvSpPr>
          <p:cNvPr id="4" name="Slide Number Placeholder 3"/>
          <p:cNvSpPr>
            <a:spLocks noGrp="1"/>
          </p:cNvSpPr>
          <p:nvPr>
            <p:ph type="sldNum" sz="quarter" idx="5"/>
          </p:nvPr>
        </p:nvSpPr>
        <p:spPr/>
        <p:txBody>
          <a:bodyPr/>
          <a:lstStyle/>
          <a:p>
            <a:fld id="{A2FC3551-F181-4544-B403-A8C702D724DD}" type="slidenum">
              <a:rPr lang="en-US" smtClean="0"/>
              <a:t>14</a:t>
            </a:fld>
            <a:endParaRPr lang="en-US"/>
          </a:p>
        </p:txBody>
      </p:sp>
    </p:spTree>
    <p:extLst>
      <p:ext uri="{BB962C8B-B14F-4D97-AF65-F5344CB8AC3E}">
        <p14:creationId xmlns:p14="http://schemas.microsoft.com/office/powerpoint/2010/main" val="3318324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15</a:t>
            </a:fld>
            <a:endParaRPr lang="en-US"/>
          </a:p>
        </p:txBody>
      </p:sp>
    </p:spTree>
    <p:extLst>
      <p:ext uri="{BB962C8B-B14F-4D97-AF65-F5344CB8AC3E}">
        <p14:creationId xmlns:p14="http://schemas.microsoft.com/office/powerpoint/2010/main" val="1466696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16</a:t>
            </a:fld>
            <a:endParaRPr lang="en-US"/>
          </a:p>
        </p:txBody>
      </p:sp>
    </p:spTree>
    <p:extLst>
      <p:ext uri="{BB962C8B-B14F-4D97-AF65-F5344CB8AC3E}">
        <p14:creationId xmlns:p14="http://schemas.microsoft.com/office/powerpoint/2010/main" val="1765022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en-US" dirty="0"/>
              <a:t>Safety note: Always add the concentrated chemical to the water in the solution tank (add acid to water, or base to water, etc.)</a:t>
            </a:r>
          </a:p>
        </p:txBody>
      </p:sp>
      <p:sp>
        <p:nvSpPr>
          <p:cNvPr id="4" name="Slide Number Placeholder 3"/>
          <p:cNvSpPr>
            <a:spLocks noGrp="1"/>
          </p:cNvSpPr>
          <p:nvPr>
            <p:ph type="sldNum" sz="quarter" idx="5"/>
          </p:nvPr>
        </p:nvSpPr>
        <p:spPr/>
        <p:txBody>
          <a:bodyPr/>
          <a:lstStyle/>
          <a:p>
            <a:fld id="{A2FC3551-F181-4544-B403-A8C702D724DD}" type="slidenum">
              <a:rPr lang="en-US" smtClean="0"/>
              <a:t>17</a:t>
            </a:fld>
            <a:endParaRPr lang="en-US"/>
          </a:p>
        </p:txBody>
      </p:sp>
    </p:spTree>
    <p:extLst>
      <p:ext uri="{BB962C8B-B14F-4D97-AF65-F5344CB8AC3E}">
        <p14:creationId xmlns:p14="http://schemas.microsoft.com/office/powerpoint/2010/main" val="2109300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18</a:t>
            </a:fld>
            <a:endParaRPr lang="en-US"/>
          </a:p>
        </p:txBody>
      </p:sp>
    </p:spTree>
    <p:extLst>
      <p:ext uri="{BB962C8B-B14F-4D97-AF65-F5344CB8AC3E}">
        <p14:creationId xmlns:p14="http://schemas.microsoft.com/office/powerpoint/2010/main" val="3466755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19</a:t>
            </a:fld>
            <a:endParaRPr lang="en-US"/>
          </a:p>
        </p:txBody>
      </p:sp>
    </p:spTree>
    <p:extLst>
      <p:ext uri="{BB962C8B-B14F-4D97-AF65-F5344CB8AC3E}">
        <p14:creationId xmlns:p14="http://schemas.microsoft.com/office/powerpoint/2010/main" val="165110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2</a:t>
            </a:fld>
            <a:endParaRPr lang="en-US"/>
          </a:p>
        </p:txBody>
      </p:sp>
    </p:spTree>
    <p:extLst>
      <p:ext uri="{BB962C8B-B14F-4D97-AF65-F5344CB8AC3E}">
        <p14:creationId xmlns:p14="http://schemas.microsoft.com/office/powerpoint/2010/main" val="96967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20</a:t>
            </a:fld>
            <a:endParaRPr lang="en-US"/>
          </a:p>
        </p:txBody>
      </p:sp>
    </p:spTree>
    <p:extLst>
      <p:ext uri="{BB962C8B-B14F-4D97-AF65-F5344CB8AC3E}">
        <p14:creationId xmlns:p14="http://schemas.microsoft.com/office/powerpoint/2010/main" val="1930552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21</a:t>
            </a:fld>
            <a:endParaRPr lang="en-US"/>
          </a:p>
        </p:txBody>
      </p:sp>
    </p:spTree>
    <p:extLst>
      <p:ext uri="{BB962C8B-B14F-4D97-AF65-F5344CB8AC3E}">
        <p14:creationId xmlns:p14="http://schemas.microsoft.com/office/powerpoint/2010/main" val="269564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22</a:t>
            </a:fld>
            <a:endParaRPr lang="en-US"/>
          </a:p>
        </p:txBody>
      </p:sp>
    </p:spTree>
    <p:extLst>
      <p:ext uri="{BB962C8B-B14F-4D97-AF65-F5344CB8AC3E}">
        <p14:creationId xmlns:p14="http://schemas.microsoft.com/office/powerpoint/2010/main" val="2826538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23</a:t>
            </a:fld>
            <a:endParaRPr lang="en-US"/>
          </a:p>
        </p:txBody>
      </p:sp>
    </p:spTree>
    <p:extLst>
      <p:ext uri="{BB962C8B-B14F-4D97-AF65-F5344CB8AC3E}">
        <p14:creationId xmlns:p14="http://schemas.microsoft.com/office/powerpoint/2010/main" val="127768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en-US" dirty="0"/>
              <a:t>Suspended solids are separated with a filter with a porosity of 1.2 to 1.5 microns in the laboratory. Colloidal solids are very fine suspended solids (they are not truly dissolved) but are so small they will pass through a suspended solids filter and will scatter and absorb light (which is the definition of turbidity).</a:t>
            </a:r>
          </a:p>
        </p:txBody>
      </p:sp>
      <p:sp>
        <p:nvSpPr>
          <p:cNvPr id="4" name="Slide Number Placeholder 3"/>
          <p:cNvSpPr>
            <a:spLocks noGrp="1"/>
          </p:cNvSpPr>
          <p:nvPr>
            <p:ph type="sldNum" sz="quarter" idx="5"/>
          </p:nvPr>
        </p:nvSpPr>
        <p:spPr/>
        <p:txBody>
          <a:bodyPr/>
          <a:lstStyle/>
          <a:p>
            <a:fld id="{A2FC3551-F181-4544-B403-A8C702D724DD}" type="slidenum">
              <a:rPr lang="en-US" smtClean="0"/>
              <a:t>3</a:t>
            </a:fld>
            <a:endParaRPr lang="en-US"/>
          </a:p>
        </p:txBody>
      </p:sp>
    </p:spTree>
    <p:extLst>
      <p:ext uri="{BB962C8B-B14F-4D97-AF65-F5344CB8AC3E}">
        <p14:creationId xmlns:p14="http://schemas.microsoft.com/office/powerpoint/2010/main" val="3561781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4</a:t>
            </a:fld>
            <a:endParaRPr lang="en-US"/>
          </a:p>
        </p:txBody>
      </p:sp>
    </p:spTree>
    <p:extLst>
      <p:ext uri="{BB962C8B-B14F-4D97-AF65-F5344CB8AC3E}">
        <p14:creationId xmlns:p14="http://schemas.microsoft.com/office/powerpoint/2010/main" val="193498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5</a:t>
            </a:fld>
            <a:endParaRPr lang="en-US"/>
          </a:p>
        </p:txBody>
      </p:sp>
    </p:spTree>
    <p:extLst>
      <p:ext uri="{BB962C8B-B14F-4D97-AF65-F5344CB8AC3E}">
        <p14:creationId xmlns:p14="http://schemas.microsoft.com/office/powerpoint/2010/main" val="1635421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6</a:t>
            </a:fld>
            <a:endParaRPr lang="en-US"/>
          </a:p>
        </p:txBody>
      </p:sp>
    </p:spTree>
    <p:extLst>
      <p:ext uri="{BB962C8B-B14F-4D97-AF65-F5344CB8AC3E}">
        <p14:creationId xmlns:p14="http://schemas.microsoft.com/office/powerpoint/2010/main" val="2012750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7</a:t>
            </a:fld>
            <a:endParaRPr lang="en-US"/>
          </a:p>
        </p:txBody>
      </p:sp>
    </p:spTree>
    <p:extLst>
      <p:ext uri="{BB962C8B-B14F-4D97-AF65-F5344CB8AC3E}">
        <p14:creationId xmlns:p14="http://schemas.microsoft.com/office/powerpoint/2010/main" val="573561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8</a:t>
            </a:fld>
            <a:endParaRPr lang="en-US"/>
          </a:p>
        </p:txBody>
      </p:sp>
    </p:spTree>
    <p:extLst>
      <p:ext uri="{BB962C8B-B14F-4D97-AF65-F5344CB8AC3E}">
        <p14:creationId xmlns:p14="http://schemas.microsoft.com/office/powerpoint/2010/main" val="615337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en-US"/>
              <a:t>Tables 8-3 and 8-4 on page 196 can be mentioned, but the information provided is beyond the Grade 1 Operator Certification level of knowledge, as is much of the detail in pages 194 to 198. A common exam question regards alum as being the most common inorganic coagulant used throughout the world (or in the US as noted in Table 8-2).</a:t>
            </a:r>
          </a:p>
        </p:txBody>
      </p:sp>
      <p:sp>
        <p:nvSpPr>
          <p:cNvPr id="4" name="Slide Number Placeholder 3"/>
          <p:cNvSpPr>
            <a:spLocks noGrp="1"/>
          </p:cNvSpPr>
          <p:nvPr>
            <p:ph type="sldNum" sz="quarter" idx="5"/>
          </p:nvPr>
        </p:nvSpPr>
        <p:spPr/>
        <p:txBody>
          <a:bodyPr/>
          <a:lstStyle/>
          <a:p>
            <a:fld id="{A2FC3551-F181-4544-B403-A8C702D724DD}" type="slidenum">
              <a:rPr lang="en-US" smtClean="0"/>
              <a:t>9</a:t>
            </a:fld>
            <a:endParaRPr lang="en-US"/>
          </a:p>
        </p:txBody>
      </p:sp>
    </p:spTree>
    <p:extLst>
      <p:ext uri="{BB962C8B-B14F-4D97-AF65-F5344CB8AC3E}">
        <p14:creationId xmlns:p14="http://schemas.microsoft.com/office/powerpoint/2010/main" val="2980227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CAC48-91DB-5048-8C65-8BC9475523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213474-A6BA-DF4F-82FF-4CF6350F7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2328B3-421A-D943-8B08-B4DEEB5D13CE}"/>
              </a:ext>
            </a:extLst>
          </p:cNvPr>
          <p:cNvSpPr>
            <a:spLocks noGrp="1"/>
          </p:cNvSpPr>
          <p:nvPr>
            <p:ph type="dt" sz="half" idx="10"/>
          </p:nvPr>
        </p:nvSpPr>
        <p:spPr/>
        <p:txBody>
          <a:bodyPr/>
          <a:lstStyle/>
          <a:p>
            <a:fld id="{C0618284-355E-DF45-AD75-EBD792E6C90A}" type="datetimeFigureOut">
              <a:rPr lang="en-US" smtClean="0"/>
              <a:t>7/26/19</a:t>
            </a:fld>
            <a:endParaRPr lang="en-US"/>
          </a:p>
        </p:txBody>
      </p:sp>
      <p:sp>
        <p:nvSpPr>
          <p:cNvPr id="5" name="Footer Placeholder 4">
            <a:extLst>
              <a:ext uri="{FF2B5EF4-FFF2-40B4-BE49-F238E27FC236}">
                <a16:creationId xmlns:a16="http://schemas.microsoft.com/office/drawing/2014/main" id="{3F52D9F2-C950-C841-B874-C6668665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15C64-7B66-D646-BB98-F33745220825}"/>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2740938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2ECE-9D78-1F45-B41E-8108B28805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5D1D52-7DF1-7E44-828D-BCB7545AE9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DAF80-0639-C048-B368-7D46D2DAB15E}"/>
              </a:ext>
            </a:extLst>
          </p:cNvPr>
          <p:cNvSpPr>
            <a:spLocks noGrp="1"/>
          </p:cNvSpPr>
          <p:nvPr>
            <p:ph type="dt" sz="half" idx="10"/>
          </p:nvPr>
        </p:nvSpPr>
        <p:spPr/>
        <p:txBody>
          <a:bodyPr/>
          <a:lstStyle/>
          <a:p>
            <a:fld id="{C0618284-355E-DF45-AD75-EBD792E6C90A}" type="datetimeFigureOut">
              <a:rPr lang="en-US" smtClean="0"/>
              <a:t>7/26/19</a:t>
            </a:fld>
            <a:endParaRPr lang="en-US"/>
          </a:p>
        </p:txBody>
      </p:sp>
      <p:sp>
        <p:nvSpPr>
          <p:cNvPr id="5" name="Footer Placeholder 4">
            <a:extLst>
              <a:ext uri="{FF2B5EF4-FFF2-40B4-BE49-F238E27FC236}">
                <a16:creationId xmlns:a16="http://schemas.microsoft.com/office/drawing/2014/main" id="{0A09DBED-9ED0-F540-888F-5685048AE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BBBDC-459A-0B40-8C87-515E67BBFA9F}"/>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15958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ED014F-575A-3547-A071-5ED5C3E55D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49A60D-1822-E540-9317-4E3D35A8EEF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BEC48-3DC4-9A48-8616-6EE29CD59DE6}"/>
              </a:ext>
            </a:extLst>
          </p:cNvPr>
          <p:cNvSpPr>
            <a:spLocks noGrp="1"/>
          </p:cNvSpPr>
          <p:nvPr>
            <p:ph type="dt" sz="half" idx="10"/>
          </p:nvPr>
        </p:nvSpPr>
        <p:spPr/>
        <p:txBody>
          <a:bodyPr/>
          <a:lstStyle/>
          <a:p>
            <a:fld id="{C0618284-355E-DF45-AD75-EBD792E6C90A}" type="datetimeFigureOut">
              <a:rPr lang="en-US" smtClean="0"/>
              <a:t>7/26/19</a:t>
            </a:fld>
            <a:endParaRPr lang="en-US"/>
          </a:p>
        </p:txBody>
      </p:sp>
      <p:sp>
        <p:nvSpPr>
          <p:cNvPr id="5" name="Footer Placeholder 4">
            <a:extLst>
              <a:ext uri="{FF2B5EF4-FFF2-40B4-BE49-F238E27FC236}">
                <a16:creationId xmlns:a16="http://schemas.microsoft.com/office/drawing/2014/main" id="{B9E06466-E700-3841-ABE3-E8D2FD773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6F410-8835-974D-AB31-2A244233A55A}"/>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248875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ED431-FB24-2E4C-8815-AA1C6F0A2A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664D77-A0CE-5344-BA75-E86BECC1E9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884D7-30F5-2E4D-AC01-B36BD9062109}"/>
              </a:ext>
            </a:extLst>
          </p:cNvPr>
          <p:cNvSpPr>
            <a:spLocks noGrp="1"/>
          </p:cNvSpPr>
          <p:nvPr>
            <p:ph type="dt" sz="half" idx="10"/>
          </p:nvPr>
        </p:nvSpPr>
        <p:spPr/>
        <p:txBody>
          <a:bodyPr/>
          <a:lstStyle/>
          <a:p>
            <a:fld id="{C0618284-355E-DF45-AD75-EBD792E6C90A}" type="datetimeFigureOut">
              <a:rPr lang="en-US" smtClean="0"/>
              <a:t>7/26/19</a:t>
            </a:fld>
            <a:endParaRPr lang="en-US"/>
          </a:p>
        </p:txBody>
      </p:sp>
      <p:sp>
        <p:nvSpPr>
          <p:cNvPr id="5" name="Footer Placeholder 4">
            <a:extLst>
              <a:ext uri="{FF2B5EF4-FFF2-40B4-BE49-F238E27FC236}">
                <a16:creationId xmlns:a16="http://schemas.microsoft.com/office/drawing/2014/main" id="{711A8065-A1CF-844A-8A5E-DAA1325A6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BD1AB-99AC-1346-AC8D-62D3032339FE}"/>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136554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7014-942E-FF4F-BD6F-5C19E0FC5A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009A3D-EB7B-0148-A802-6D4EF945D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2EB1D2-CD6F-0C48-BE2F-FA328211E4E4}"/>
              </a:ext>
            </a:extLst>
          </p:cNvPr>
          <p:cNvSpPr>
            <a:spLocks noGrp="1"/>
          </p:cNvSpPr>
          <p:nvPr>
            <p:ph type="dt" sz="half" idx="10"/>
          </p:nvPr>
        </p:nvSpPr>
        <p:spPr/>
        <p:txBody>
          <a:bodyPr/>
          <a:lstStyle/>
          <a:p>
            <a:fld id="{C0618284-355E-DF45-AD75-EBD792E6C90A}" type="datetimeFigureOut">
              <a:rPr lang="en-US" smtClean="0"/>
              <a:t>7/26/19</a:t>
            </a:fld>
            <a:endParaRPr lang="en-US"/>
          </a:p>
        </p:txBody>
      </p:sp>
      <p:sp>
        <p:nvSpPr>
          <p:cNvPr id="5" name="Footer Placeholder 4">
            <a:extLst>
              <a:ext uri="{FF2B5EF4-FFF2-40B4-BE49-F238E27FC236}">
                <a16:creationId xmlns:a16="http://schemas.microsoft.com/office/drawing/2014/main" id="{7B1911F8-3C1C-6642-8556-B71B33259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06337-8E66-D34A-8C34-AA2C19260A3D}"/>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316812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BCEF4-AF70-7742-B994-3636E5D35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1E38B5-3087-CD44-A6ED-AF913DA90F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6F902E-9FC2-3D4A-AE2C-96A8FB05B6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9584E4-F84F-654C-9AA3-9DC7EA30B939}"/>
              </a:ext>
            </a:extLst>
          </p:cNvPr>
          <p:cNvSpPr>
            <a:spLocks noGrp="1"/>
          </p:cNvSpPr>
          <p:nvPr>
            <p:ph type="dt" sz="half" idx="10"/>
          </p:nvPr>
        </p:nvSpPr>
        <p:spPr/>
        <p:txBody>
          <a:bodyPr/>
          <a:lstStyle/>
          <a:p>
            <a:fld id="{C0618284-355E-DF45-AD75-EBD792E6C90A}" type="datetimeFigureOut">
              <a:rPr lang="en-US" smtClean="0"/>
              <a:t>7/26/19</a:t>
            </a:fld>
            <a:endParaRPr lang="en-US"/>
          </a:p>
        </p:txBody>
      </p:sp>
      <p:sp>
        <p:nvSpPr>
          <p:cNvPr id="6" name="Footer Placeholder 5">
            <a:extLst>
              <a:ext uri="{FF2B5EF4-FFF2-40B4-BE49-F238E27FC236}">
                <a16:creationId xmlns:a16="http://schemas.microsoft.com/office/drawing/2014/main" id="{477B7BD8-7857-584A-B098-48F11682B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6EC97B-D595-1F42-A650-71AF6CCBE12D}"/>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22900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ABF78-AB92-9245-827E-3FBBAE6752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0B90BE-3C26-1942-BE43-1323E5A915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02DCE21-A916-4D4C-A976-E2D394949F6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DEC90C-A193-C44D-A46F-AB68A7CDB2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E42432-F1DD-1645-AAE0-307CD3E4B3A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F10913-0905-BF4B-AB6D-8B1495BB002D}"/>
              </a:ext>
            </a:extLst>
          </p:cNvPr>
          <p:cNvSpPr>
            <a:spLocks noGrp="1"/>
          </p:cNvSpPr>
          <p:nvPr>
            <p:ph type="dt" sz="half" idx="10"/>
          </p:nvPr>
        </p:nvSpPr>
        <p:spPr/>
        <p:txBody>
          <a:bodyPr/>
          <a:lstStyle/>
          <a:p>
            <a:fld id="{C0618284-355E-DF45-AD75-EBD792E6C90A}" type="datetimeFigureOut">
              <a:rPr lang="en-US" smtClean="0"/>
              <a:t>7/26/19</a:t>
            </a:fld>
            <a:endParaRPr lang="en-US"/>
          </a:p>
        </p:txBody>
      </p:sp>
      <p:sp>
        <p:nvSpPr>
          <p:cNvPr id="8" name="Footer Placeholder 7">
            <a:extLst>
              <a:ext uri="{FF2B5EF4-FFF2-40B4-BE49-F238E27FC236}">
                <a16:creationId xmlns:a16="http://schemas.microsoft.com/office/drawing/2014/main" id="{662C8D34-3BA1-D641-A9A2-C60C474527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EA57F0-8BA3-7445-ACFD-A62427298083}"/>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96480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0330-ED29-3446-AD41-454CC4EC01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A6105B-ECC1-8E4C-A0F7-74FF80A7A6F1}"/>
              </a:ext>
            </a:extLst>
          </p:cNvPr>
          <p:cNvSpPr>
            <a:spLocks noGrp="1"/>
          </p:cNvSpPr>
          <p:nvPr>
            <p:ph type="dt" sz="half" idx="10"/>
          </p:nvPr>
        </p:nvSpPr>
        <p:spPr/>
        <p:txBody>
          <a:bodyPr/>
          <a:lstStyle/>
          <a:p>
            <a:fld id="{C0618284-355E-DF45-AD75-EBD792E6C90A}" type="datetimeFigureOut">
              <a:rPr lang="en-US" smtClean="0"/>
              <a:t>7/26/19</a:t>
            </a:fld>
            <a:endParaRPr lang="en-US"/>
          </a:p>
        </p:txBody>
      </p:sp>
      <p:sp>
        <p:nvSpPr>
          <p:cNvPr id="4" name="Footer Placeholder 3">
            <a:extLst>
              <a:ext uri="{FF2B5EF4-FFF2-40B4-BE49-F238E27FC236}">
                <a16:creationId xmlns:a16="http://schemas.microsoft.com/office/drawing/2014/main" id="{5FD6634C-A09B-9642-85EA-039AB03BF2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98A792-56CF-AF40-B7B8-B8116BD07B65}"/>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166085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4D796B-7EA5-4E4E-8B72-A6AB4DD910F6}"/>
              </a:ext>
            </a:extLst>
          </p:cNvPr>
          <p:cNvSpPr>
            <a:spLocks noGrp="1"/>
          </p:cNvSpPr>
          <p:nvPr>
            <p:ph type="dt" sz="half" idx="10"/>
          </p:nvPr>
        </p:nvSpPr>
        <p:spPr/>
        <p:txBody>
          <a:bodyPr/>
          <a:lstStyle/>
          <a:p>
            <a:fld id="{C0618284-355E-DF45-AD75-EBD792E6C90A}" type="datetimeFigureOut">
              <a:rPr lang="en-US" smtClean="0"/>
              <a:t>7/26/19</a:t>
            </a:fld>
            <a:endParaRPr lang="en-US"/>
          </a:p>
        </p:txBody>
      </p:sp>
      <p:sp>
        <p:nvSpPr>
          <p:cNvPr id="3" name="Footer Placeholder 2">
            <a:extLst>
              <a:ext uri="{FF2B5EF4-FFF2-40B4-BE49-F238E27FC236}">
                <a16:creationId xmlns:a16="http://schemas.microsoft.com/office/drawing/2014/main" id="{44B5A974-1A57-B14E-9A92-7F25198FA5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DE8F51-F9AE-C948-9979-36A54E6BDC66}"/>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2281046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466C0-F250-CA4A-9792-DB7ADDEB2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C6A8F7-DD39-CB4F-A944-72AF4B3F85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9BFE9A-EEC0-6048-B582-51859EC93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287B62-88C8-5A47-B442-BB60DC2F608B}"/>
              </a:ext>
            </a:extLst>
          </p:cNvPr>
          <p:cNvSpPr>
            <a:spLocks noGrp="1"/>
          </p:cNvSpPr>
          <p:nvPr>
            <p:ph type="dt" sz="half" idx="10"/>
          </p:nvPr>
        </p:nvSpPr>
        <p:spPr/>
        <p:txBody>
          <a:bodyPr/>
          <a:lstStyle/>
          <a:p>
            <a:fld id="{C0618284-355E-DF45-AD75-EBD792E6C90A}" type="datetimeFigureOut">
              <a:rPr lang="en-US" smtClean="0"/>
              <a:t>7/26/19</a:t>
            </a:fld>
            <a:endParaRPr lang="en-US"/>
          </a:p>
        </p:txBody>
      </p:sp>
      <p:sp>
        <p:nvSpPr>
          <p:cNvPr id="6" name="Footer Placeholder 5">
            <a:extLst>
              <a:ext uri="{FF2B5EF4-FFF2-40B4-BE49-F238E27FC236}">
                <a16:creationId xmlns:a16="http://schemas.microsoft.com/office/drawing/2014/main" id="{42CEBFD1-7479-3B4F-BBA5-BBFE7E2F1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778DF-2537-6748-82EC-A746BDA5DD70}"/>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218312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A347-B436-DE40-B726-820C992AA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66EB99-CD18-0940-873A-46FC8E5114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A37E52-1FF4-454D-8904-C31089C9C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181B98-7A30-8F42-A34E-9C8DE10DBF5A}"/>
              </a:ext>
            </a:extLst>
          </p:cNvPr>
          <p:cNvSpPr>
            <a:spLocks noGrp="1"/>
          </p:cNvSpPr>
          <p:nvPr>
            <p:ph type="dt" sz="half" idx="10"/>
          </p:nvPr>
        </p:nvSpPr>
        <p:spPr/>
        <p:txBody>
          <a:bodyPr/>
          <a:lstStyle/>
          <a:p>
            <a:fld id="{C0618284-355E-DF45-AD75-EBD792E6C90A}" type="datetimeFigureOut">
              <a:rPr lang="en-US" smtClean="0"/>
              <a:t>7/26/19</a:t>
            </a:fld>
            <a:endParaRPr lang="en-US"/>
          </a:p>
        </p:txBody>
      </p:sp>
      <p:sp>
        <p:nvSpPr>
          <p:cNvPr id="6" name="Footer Placeholder 5">
            <a:extLst>
              <a:ext uri="{FF2B5EF4-FFF2-40B4-BE49-F238E27FC236}">
                <a16:creationId xmlns:a16="http://schemas.microsoft.com/office/drawing/2014/main" id="{01E047B3-03DB-2443-8632-650C361B5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FD4D31-96F9-7F40-83C0-CF18E204CAFE}"/>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351432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0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96116E-E01F-334D-800B-BC00DF8E7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DC9CE-4B4E-5643-9CF3-44B4BA973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C40A81-3BBD-3246-9BF7-86389DFC0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18284-355E-DF45-AD75-EBD792E6C90A}" type="datetimeFigureOut">
              <a:rPr lang="en-US" smtClean="0"/>
              <a:t>7/26/19</a:t>
            </a:fld>
            <a:endParaRPr lang="en-US"/>
          </a:p>
        </p:txBody>
      </p:sp>
      <p:sp>
        <p:nvSpPr>
          <p:cNvPr id="5" name="Footer Placeholder 4">
            <a:extLst>
              <a:ext uri="{FF2B5EF4-FFF2-40B4-BE49-F238E27FC236}">
                <a16:creationId xmlns:a16="http://schemas.microsoft.com/office/drawing/2014/main" id="{15CF6F2D-8B62-654B-ABD5-0533F74649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A07E01-D218-C146-AA26-6EC4484218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4955B-4345-D84F-A229-1BA4C4B8BBED}" type="slidenum">
              <a:rPr lang="en-US" smtClean="0"/>
              <a:t>‹#›</a:t>
            </a:fld>
            <a:endParaRPr lang="en-US"/>
          </a:p>
        </p:txBody>
      </p:sp>
    </p:spTree>
    <p:extLst>
      <p:ext uri="{BB962C8B-B14F-4D97-AF65-F5344CB8AC3E}">
        <p14:creationId xmlns:p14="http://schemas.microsoft.com/office/powerpoint/2010/main" val="3211797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wwa.org/wsovideoclip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wwa.org/wsovideoclip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AF5F-3B3F-B640-B43F-F7711DFDC766}"/>
              </a:ext>
            </a:extLst>
          </p:cNvPr>
          <p:cNvSpPr>
            <a:spLocks noGrp="1"/>
          </p:cNvSpPr>
          <p:nvPr>
            <p:ph type="ctrTitle"/>
          </p:nvPr>
        </p:nvSpPr>
        <p:spPr>
          <a:xfrm>
            <a:off x="259644" y="747588"/>
            <a:ext cx="11181644" cy="1684894"/>
          </a:xfrm>
        </p:spPr>
        <p:txBody>
          <a:bodyPr>
            <a:normAutofit/>
          </a:bodyPr>
          <a:lstStyle/>
          <a:p>
            <a:r>
              <a:rPr lang="en-US" sz="6600" b="1" dirty="0"/>
              <a:t>CHAPTER 8</a:t>
            </a:r>
          </a:p>
        </p:txBody>
      </p:sp>
      <p:sp>
        <p:nvSpPr>
          <p:cNvPr id="3" name="Subtitle 2">
            <a:extLst>
              <a:ext uri="{FF2B5EF4-FFF2-40B4-BE49-F238E27FC236}">
                <a16:creationId xmlns:a16="http://schemas.microsoft.com/office/drawing/2014/main" id="{B16592DA-EC9D-244B-88CA-04FEC28EB178}"/>
              </a:ext>
            </a:extLst>
          </p:cNvPr>
          <p:cNvSpPr>
            <a:spLocks noGrp="1"/>
          </p:cNvSpPr>
          <p:nvPr>
            <p:ph type="subTitle" idx="1"/>
          </p:nvPr>
        </p:nvSpPr>
        <p:spPr>
          <a:xfrm>
            <a:off x="259644" y="4136408"/>
            <a:ext cx="8139289" cy="1655762"/>
          </a:xfrm>
        </p:spPr>
        <p:txBody>
          <a:bodyPr>
            <a:normAutofit/>
          </a:bodyPr>
          <a:lstStyle/>
          <a:p>
            <a:r>
              <a:rPr lang="en-US" sz="3600" b="1" dirty="0"/>
              <a:t>Coagulation and Flocculation</a:t>
            </a:r>
          </a:p>
        </p:txBody>
      </p:sp>
      <p:pic>
        <p:nvPicPr>
          <p:cNvPr id="5" name="Picture 4">
            <a:extLst>
              <a:ext uri="{FF2B5EF4-FFF2-40B4-BE49-F238E27FC236}">
                <a16:creationId xmlns:a16="http://schemas.microsoft.com/office/drawing/2014/main" id="{377E4ABC-53A4-0642-8465-8034103F0335}"/>
              </a:ext>
            </a:extLst>
          </p:cNvPr>
          <p:cNvPicPr>
            <a:picLocks noChangeAspect="1"/>
          </p:cNvPicPr>
          <p:nvPr/>
        </p:nvPicPr>
        <p:blipFill>
          <a:blip r:embed="rId3"/>
          <a:stretch>
            <a:fillRect/>
          </a:stretch>
        </p:blipFill>
        <p:spPr>
          <a:xfrm>
            <a:off x="8551333" y="3287889"/>
            <a:ext cx="3352800" cy="3352800"/>
          </a:xfrm>
          <a:prstGeom prst="rect">
            <a:avLst/>
          </a:prstGeom>
        </p:spPr>
      </p:pic>
    </p:spTree>
    <p:extLst>
      <p:ext uri="{BB962C8B-B14F-4D97-AF65-F5344CB8AC3E}">
        <p14:creationId xmlns:p14="http://schemas.microsoft.com/office/powerpoint/2010/main" val="119805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9000" b="-9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D481-571D-E845-9000-35A35CD70D6F}"/>
              </a:ext>
            </a:extLst>
          </p:cNvPr>
          <p:cNvSpPr>
            <a:spLocks noGrp="1"/>
          </p:cNvSpPr>
          <p:nvPr>
            <p:ph type="title"/>
          </p:nvPr>
        </p:nvSpPr>
        <p:spPr/>
        <p:txBody>
          <a:bodyPr>
            <a:noAutofit/>
          </a:bodyPr>
          <a:lstStyle/>
          <a:p>
            <a:r>
              <a:rPr lang="en-US" sz="4000" b="1"/>
              <a:t>Coagulant Aids</a:t>
            </a:r>
          </a:p>
        </p:txBody>
      </p:sp>
      <p:sp>
        <p:nvSpPr>
          <p:cNvPr id="4" name="Content Placeholder 3">
            <a:extLst>
              <a:ext uri="{FF2B5EF4-FFF2-40B4-BE49-F238E27FC236}">
                <a16:creationId xmlns:a16="http://schemas.microsoft.com/office/drawing/2014/main" id="{9B9FEA2A-12C6-C543-9091-FAFB7EC2537F}"/>
              </a:ext>
            </a:extLst>
          </p:cNvPr>
          <p:cNvSpPr>
            <a:spLocks noGrp="1"/>
          </p:cNvSpPr>
          <p:nvPr>
            <p:ph idx="1"/>
          </p:nvPr>
        </p:nvSpPr>
        <p:spPr/>
        <p:txBody>
          <a:bodyPr>
            <a:normAutofit/>
          </a:bodyPr>
          <a:lstStyle/>
          <a:p>
            <a:pPr>
              <a:spcBef>
                <a:spcPts val="600"/>
              </a:spcBef>
              <a:spcAft>
                <a:spcPts val="600"/>
              </a:spcAft>
            </a:pPr>
            <a:r>
              <a:rPr lang="en-US" b="1" dirty="0"/>
              <a:t>Coagulant aids are added during coagulation to:</a:t>
            </a:r>
          </a:p>
          <a:p>
            <a:pPr lvl="1">
              <a:spcBef>
                <a:spcPts val="600"/>
              </a:spcBef>
              <a:spcAft>
                <a:spcPts val="600"/>
              </a:spcAft>
            </a:pPr>
            <a:r>
              <a:rPr lang="en-US" b="1" dirty="0"/>
              <a:t>Improve the coagulation process</a:t>
            </a:r>
          </a:p>
          <a:p>
            <a:pPr lvl="1">
              <a:spcBef>
                <a:spcPts val="600"/>
              </a:spcBef>
              <a:spcAft>
                <a:spcPts val="600"/>
              </a:spcAft>
            </a:pPr>
            <a:r>
              <a:rPr lang="en-US" b="1" dirty="0"/>
              <a:t>Build stronger more settleable floc</a:t>
            </a:r>
          </a:p>
          <a:p>
            <a:pPr lvl="1">
              <a:spcBef>
                <a:spcPts val="600"/>
              </a:spcBef>
              <a:spcAft>
                <a:spcPts val="600"/>
              </a:spcAft>
            </a:pPr>
            <a:r>
              <a:rPr lang="en-US" b="1" dirty="0"/>
              <a:t>Overcome low water temperature effects</a:t>
            </a:r>
          </a:p>
          <a:p>
            <a:pPr lvl="1">
              <a:spcBef>
                <a:spcPts val="600"/>
              </a:spcBef>
              <a:spcAft>
                <a:spcPts val="600"/>
              </a:spcAft>
            </a:pPr>
            <a:r>
              <a:rPr lang="en-US" b="1" dirty="0"/>
              <a:t>Reduce the required coagulant dosage</a:t>
            </a:r>
          </a:p>
          <a:p>
            <a:pPr lvl="1">
              <a:spcBef>
                <a:spcPts val="600"/>
              </a:spcBef>
              <a:spcAft>
                <a:spcPts val="600"/>
              </a:spcAft>
            </a:pPr>
            <a:r>
              <a:rPr lang="en-US" b="1" dirty="0"/>
              <a:t>Reduce the amount of sludge produced</a:t>
            </a:r>
          </a:p>
        </p:txBody>
      </p:sp>
    </p:spTree>
    <p:extLst>
      <p:ext uri="{BB962C8B-B14F-4D97-AF65-F5344CB8AC3E}">
        <p14:creationId xmlns:p14="http://schemas.microsoft.com/office/powerpoint/2010/main" val="1582613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D481-571D-E845-9000-35A35CD70D6F}"/>
              </a:ext>
            </a:extLst>
          </p:cNvPr>
          <p:cNvSpPr>
            <a:spLocks noGrp="1"/>
          </p:cNvSpPr>
          <p:nvPr>
            <p:ph type="title"/>
          </p:nvPr>
        </p:nvSpPr>
        <p:spPr>
          <a:xfrm>
            <a:off x="534391" y="365125"/>
            <a:ext cx="11127178" cy="1119291"/>
          </a:xfrm>
        </p:spPr>
        <p:txBody>
          <a:bodyPr>
            <a:noAutofit/>
          </a:bodyPr>
          <a:lstStyle/>
          <a:p>
            <a:r>
              <a:rPr lang="en-US" sz="4000" b="1"/>
              <a:t>Coagulant Aids</a:t>
            </a:r>
          </a:p>
        </p:txBody>
      </p:sp>
      <p:sp>
        <p:nvSpPr>
          <p:cNvPr id="4" name="Content Placeholder 3">
            <a:extLst>
              <a:ext uri="{FF2B5EF4-FFF2-40B4-BE49-F238E27FC236}">
                <a16:creationId xmlns:a16="http://schemas.microsoft.com/office/drawing/2014/main" id="{9B9FEA2A-12C6-C543-9091-FAFB7EC2537F}"/>
              </a:ext>
            </a:extLst>
          </p:cNvPr>
          <p:cNvSpPr>
            <a:spLocks noGrp="1"/>
          </p:cNvSpPr>
          <p:nvPr>
            <p:ph idx="1"/>
          </p:nvPr>
        </p:nvSpPr>
        <p:spPr>
          <a:xfrm>
            <a:off x="838200" y="1484416"/>
            <a:ext cx="10515600" cy="5189515"/>
          </a:xfrm>
        </p:spPr>
        <p:txBody>
          <a:bodyPr>
            <a:normAutofit/>
          </a:bodyPr>
          <a:lstStyle/>
          <a:p>
            <a:pPr>
              <a:spcBef>
                <a:spcPts val="600"/>
              </a:spcBef>
              <a:spcAft>
                <a:spcPts val="600"/>
              </a:spcAft>
            </a:pPr>
            <a:r>
              <a:rPr lang="en-US" dirty="0"/>
              <a:t>Types of coagulant aids:</a:t>
            </a:r>
          </a:p>
          <a:p>
            <a:pPr lvl="1">
              <a:spcBef>
                <a:spcPts val="600"/>
              </a:spcBef>
              <a:spcAft>
                <a:spcPts val="600"/>
              </a:spcAft>
            </a:pPr>
            <a:r>
              <a:rPr lang="en-US" dirty="0"/>
              <a:t>Activated silica – see page 197 for application notes</a:t>
            </a:r>
          </a:p>
          <a:p>
            <a:pPr lvl="1">
              <a:spcBef>
                <a:spcPts val="600"/>
              </a:spcBef>
              <a:spcAft>
                <a:spcPts val="600"/>
              </a:spcAft>
            </a:pPr>
            <a:r>
              <a:rPr lang="en-US" dirty="0"/>
              <a:t>Weighting agents – bentonite clay is often used to increase the amount of colloidal solids to make coagulation more effective</a:t>
            </a:r>
          </a:p>
          <a:p>
            <a:pPr lvl="1">
              <a:spcBef>
                <a:spcPts val="600"/>
              </a:spcBef>
              <a:spcAft>
                <a:spcPts val="600"/>
              </a:spcAft>
            </a:pPr>
            <a:r>
              <a:rPr lang="en-US" dirty="0"/>
              <a:t>Polyelectrolytes or polymers – large, synthetic molecules manufactured with the following charges:</a:t>
            </a:r>
          </a:p>
          <a:p>
            <a:pPr lvl="2">
              <a:spcBef>
                <a:spcPts val="600"/>
              </a:spcBef>
              <a:spcAft>
                <a:spcPts val="600"/>
              </a:spcAft>
            </a:pPr>
            <a:r>
              <a:rPr lang="en-US" b="1" u="sng" dirty="0"/>
              <a:t>Cationic</a:t>
            </a:r>
            <a:r>
              <a:rPr lang="en-US" dirty="0"/>
              <a:t> – positively charged, often added directly with the coagulant to enhance the chemical coagulation process</a:t>
            </a:r>
          </a:p>
          <a:p>
            <a:pPr lvl="2">
              <a:spcBef>
                <a:spcPts val="600"/>
              </a:spcBef>
              <a:spcAft>
                <a:spcPts val="600"/>
              </a:spcAft>
            </a:pPr>
            <a:r>
              <a:rPr lang="en-US" b="1" u="sng" dirty="0"/>
              <a:t>Anionic</a:t>
            </a:r>
            <a:r>
              <a:rPr lang="en-US" dirty="0"/>
              <a:t> – negatively charged, usually added after coagulation and prior to flocculation to help build the size and density of the </a:t>
            </a:r>
            <a:r>
              <a:rPr lang="en-US" dirty="0" err="1"/>
              <a:t>macrofloc</a:t>
            </a:r>
            <a:endParaRPr lang="en-US" dirty="0"/>
          </a:p>
          <a:p>
            <a:pPr lvl="2">
              <a:spcBef>
                <a:spcPts val="600"/>
              </a:spcBef>
              <a:spcAft>
                <a:spcPts val="600"/>
              </a:spcAft>
            </a:pPr>
            <a:r>
              <a:rPr lang="en-US" b="1" u="sng" dirty="0"/>
              <a:t>Nonionic</a:t>
            </a:r>
            <a:r>
              <a:rPr lang="en-US" dirty="0"/>
              <a:t> – balanced charges, used as an alternative to anionic polymers in applications where particles with both negative and positive charges are present</a:t>
            </a:r>
          </a:p>
        </p:txBody>
      </p:sp>
    </p:spTree>
    <p:extLst>
      <p:ext uri="{BB962C8B-B14F-4D97-AF65-F5344CB8AC3E}">
        <p14:creationId xmlns:p14="http://schemas.microsoft.com/office/powerpoint/2010/main" val="1869498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D481-571D-E845-9000-35A35CD70D6F}"/>
              </a:ext>
            </a:extLst>
          </p:cNvPr>
          <p:cNvSpPr>
            <a:spLocks noGrp="1"/>
          </p:cNvSpPr>
          <p:nvPr>
            <p:ph type="title"/>
          </p:nvPr>
        </p:nvSpPr>
        <p:spPr>
          <a:xfrm>
            <a:off x="534391" y="365125"/>
            <a:ext cx="11127178" cy="1119291"/>
          </a:xfrm>
        </p:spPr>
        <p:txBody>
          <a:bodyPr>
            <a:noAutofit/>
          </a:bodyPr>
          <a:lstStyle/>
          <a:p>
            <a:r>
              <a:rPr lang="en-US" sz="4000" b="1"/>
              <a:t>Chemicals Used to Raise Alkalinity</a:t>
            </a:r>
          </a:p>
        </p:txBody>
      </p:sp>
      <p:sp>
        <p:nvSpPr>
          <p:cNvPr id="4" name="Content Placeholder 3">
            <a:extLst>
              <a:ext uri="{FF2B5EF4-FFF2-40B4-BE49-F238E27FC236}">
                <a16:creationId xmlns:a16="http://schemas.microsoft.com/office/drawing/2014/main" id="{9B9FEA2A-12C6-C543-9091-FAFB7EC2537F}"/>
              </a:ext>
            </a:extLst>
          </p:cNvPr>
          <p:cNvSpPr>
            <a:spLocks noGrp="1"/>
          </p:cNvSpPr>
          <p:nvPr>
            <p:ph idx="1"/>
          </p:nvPr>
        </p:nvSpPr>
        <p:spPr>
          <a:xfrm>
            <a:off x="840180" y="1484416"/>
            <a:ext cx="10515600" cy="4983243"/>
          </a:xfrm>
        </p:spPr>
        <p:txBody>
          <a:bodyPr>
            <a:normAutofit/>
          </a:bodyPr>
          <a:lstStyle/>
          <a:p>
            <a:pPr>
              <a:spcBef>
                <a:spcPts val="600"/>
              </a:spcBef>
              <a:spcAft>
                <a:spcPts val="600"/>
              </a:spcAft>
            </a:pPr>
            <a:r>
              <a:rPr lang="en-US" dirty="0"/>
              <a:t>The coagulation process consumes some of the alkalinity in the raw water. If insufficient alkalinity is present in the raw water, some will need to be added to complete the coagulation reaction. Alkaline chemicals include:</a:t>
            </a:r>
          </a:p>
          <a:p>
            <a:pPr lvl="1">
              <a:spcBef>
                <a:spcPts val="600"/>
              </a:spcBef>
              <a:spcAft>
                <a:spcPts val="600"/>
              </a:spcAft>
            </a:pPr>
            <a:r>
              <a:rPr lang="en-US" dirty="0"/>
              <a:t>Lime – calcium hydroxide (hydrated lime) or calcium oxide (quicklime) </a:t>
            </a:r>
          </a:p>
          <a:p>
            <a:pPr lvl="1">
              <a:spcBef>
                <a:spcPts val="600"/>
              </a:spcBef>
              <a:spcAft>
                <a:spcPts val="600"/>
              </a:spcAft>
            </a:pPr>
            <a:r>
              <a:rPr lang="en-US" dirty="0"/>
              <a:t>Soda ash – sodium carbonate</a:t>
            </a:r>
          </a:p>
          <a:p>
            <a:pPr lvl="1">
              <a:spcBef>
                <a:spcPts val="600"/>
              </a:spcBef>
              <a:spcAft>
                <a:spcPts val="600"/>
              </a:spcAft>
            </a:pPr>
            <a:r>
              <a:rPr lang="en-US" dirty="0"/>
              <a:t>Caustic soda – sodium hydroxide</a:t>
            </a:r>
          </a:p>
          <a:p>
            <a:pPr lvl="1">
              <a:spcBef>
                <a:spcPts val="600"/>
              </a:spcBef>
              <a:spcAft>
                <a:spcPts val="600"/>
              </a:spcAft>
            </a:pPr>
            <a:r>
              <a:rPr lang="en-US" dirty="0"/>
              <a:t>Sodium bicarbonate – also known as baking soda</a:t>
            </a:r>
          </a:p>
          <a:p>
            <a:pPr>
              <a:spcBef>
                <a:spcPts val="600"/>
              </a:spcBef>
              <a:spcAft>
                <a:spcPts val="600"/>
              </a:spcAft>
            </a:pPr>
            <a:r>
              <a:rPr lang="en-US" dirty="0"/>
              <a:t>All chemicals added to potable water require approval under the American National Standards Institute/National Sanitation Foundation or </a:t>
            </a:r>
            <a:r>
              <a:rPr lang="en-US" u="sng" dirty="0"/>
              <a:t>ANSI/NSF Standard 60 </a:t>
            </a:r>
          </a:p>
        </p:txBody>
      </p:sp>
    </p:spTree>
    <p:extLst>
      <p:ext uri="{BB962C8B-B14F-4D97-AF65-F5344CB8AC3E}">
        <p14:creationId xmlns:p14="http://schemas.microsoft.com/office/powerpoint/2010/main" val="399447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6B01-E6EA-8F47-A5A4-7BDF793CD780}"/>
              </a:ext>
            </a:extLst>
          </p:cNvPr>
          <p:cNvSpPr>
            <a:spLocks noGrp="1"/>
          </p:cNvSpPr>
          <p:nvPr>
            <p:ph type="title"/>
          </p:nvPr>
        </p:nvSpPr>
        <p:spPr/>
        <p:txBody>
          <a:bodyPr/>
          <a:lstStyle/>
          <a:p>
            <a:r>
              <a:rPr lang="en-US" b="1"/>
              <a:t>Video Clip: Coagulation and Flocculation</a:t>
            </a:r>
          </a:p>
        </p:txBody>
      </p:sp>
      <p:sp>
        <p:nvSpPr>
          <p:cNvPr id="3" name="Content Placeholder 2">
            <a:extLst>
              <a:ext uri="{FF2B5EF4-FFF2-40B4-BE49-F238E27FC236}">
                <a16:creationId xmlns:a16="http://schemas.microsoft.com/office/drawing/2014/main" id="{60F949D7-E223-2A44-9DF3-65777F8C5AA1}"/>
              </a:ext>
            </a:extLst>
          </p:cNvPr>
          <p:cNvSpPr>
            <a:spLocks noGrp="1"/>
          </p:cNvSpPr>
          <p:nvPr>
            <p:ph idx="1"/>
          </p:nvPr>
        </p:nvSpPr>
        <p:spPr/>
        <p:txBody>
          <a:bodyPr/>
          <a:lstStyle/>
          <a:p>
            <a:r>
              <a:rPr lang="en-US">
                <a:hlinkClick r:id="rId3"/>
              </a:rPr>
              <a:t>www.awwa.org/wsovideoclips</a:t>
            </a:r>
            <a:r>
              <a:rPr lang="en-US"/>
              <a:t> </a:t>
            </a:r>
          </a:p>
        </p:txBody>
      </p:sp>
    </p:spTree>
    <p:extLst>
      <p:ext uri="{BB962C8B-B14F-4D97-AF65-F5344CB8AC3E}">
        <p14:creationId xmlns:p14="http://schemas.microsoft.com/office/powerpoint/2010/main" val="112158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9000" b="-9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D481-571D-E845-9000-35A35CD70D6F}"/>
              </a:ext>
            </a:extLst>
          </p:cNvPr>
          <p:cNvSpPr>
            <a:spLocks noGrp="1"/>
          </p:cNvSpPr>
          <p:nvPr>
            <p:ph type="title"/>
          </p:nvPr>
        </p:nvSpPr>
        <p:spPr>
          <a:xfrm>
            <a:off x="724395" y="365125"/>
            <a:ext cx="10759043" cy="1325563"/>
          </a:xfrm>
        </p:spPr>
        <p:txBody>
          <a:bodyPr>
            <a:noAutofit/>
          </a:bodyPr>
          <a:lstStyle/>
          <a:p>
            <a:pPr algn="ctr"/>
            <a:r>
              <a:rPr lang="en-US" sz="4000" b="1" dirty="0"/>
              <a:t>Chemical Purchasing, Receiving, and Quality Control</a:t>
            </a:r>
          </a:p>
        </p:txBody>
      </p:sp>
      <p:sp>
        <p:nvSpPr>
          <p:cNvPr id="2" name="Content Placeholder 1">
            <a:extLst>
              <a:ext uri="{FF2B5EF4-FFF2-40B4-BE49-F238E27FC236}">
                <a16:creationId xmlns:a16="http://schemas.microsoft.com/office/drawing/2014/main" id="{8E5C666D-900F-BF44-8EE9-A33DC09CB651}"/>
              </a:ext>
            </a:extLst>
          </p:cNvPr>
          <p:cNvSpPr>
            <a:spLocks noGrp="1"/>
          </p:cNvSpPr>
          <p:nvPr>
            <p:ph idx="1"/>
          </p:nvPr>
        </p:nvSpPr>
        <p:spPr>
          <a:xfrm>
            <a:off x="838200" y="1690688"/>
            <a:ext cx="10515600" cy="4769489"/>
          </a:xfrm>
        </p:spPr>
        <p:txBody>
          <a:bodyPr>
            <a:normAutofit/>
          </a:bodyPr>
          <a:lstStyle/>
          <a:p>
            <a:pPr>
              <a:spcAft>
                <a:spcPts val="600"/>
              </a:spcAft>
            </a:pPr>
            <a:r>
              <a:rPr lang="en-US" b="1" dirty="0"/>
              <a:t>Purchasing specifications for water treatment chemicals are needed for proper quality control, to verify proper strength and grade, and to ensure proper delivery procedures are maintained</a:t>
            </a:r>
          </a:p>
          <a:p>
            <a:pPr lvl="1">
              <a:spcAft>
                <a:spcPts val="600"/>
              </a:spcAft>
            </a:pPr>
            <a:r>
              <a:rPr lang="en-US" b="1" dirty="0"/>
              <a:t>See list on page 199 </a:t>
            </a:r>
          </a:p>
          <a:p>
            <a:pPr>
              <a:spcAft>
                <a:spcPts val="600"/>
              </a:spcAft>
            </a:pPr>
            <a:r>
              <a:rPr lang="en-US" b="1" dirty="0"/>
              <a:t>Chemical storage and handling</a:t>
            </a:r>
          </a:p>
          <a:p>
            <a:pPr lvl="1">
              <a:spcAft>
                <a:spcPts val="600"/>
              </a:spcAft>
            </a:pPr>
            <a:r>
              <a:rPr lang="en-US" b="1" dirty="0"/>
              <a:t>The type of chemical (solid granules, powder, liquid) and size of packaging should be specified</a:t>
            </a:r>
          </a:p>
          <a:p>
            <a:pPr lvl="1">
              <a:spcAft>
                <a:spcPts val="600"/>
              </a:spcAft>
            </a:pPr>
            <a:r>
              <a:rPr lang="en-US" b="1" dirty="0"/>
              <a:t>Chemical storage should be stored in a dry, clean area, on pallets to allow air circulation, and with proper access for handling equipment</a:t>
            </a:r>
          </a:p>
          <a:p>
            <a:pPr lvl="1">
              <a:spcAft>
                <a:spcPts val="600"/>
              </a:spcAft>
            </a:pPr>
            <a:r>
              <a:rPr lang="en-US" b="1" dirty="0"/>
              <a:t>The storage area should be managed so that only compatible chemicals are stored together</a:t>
            </a:r>
          </a:p>
        </p:txBody>
      </p:sp>
    </p:spTree>
    <p:extLst>
      <p:ext uri="{BB962C8B-B14F-4D97-AF65-F5344CB8AC3E}">
        <p14:creationId xmlns:p14="http://schemas.microsoft.com/office/powerpoint/2010/main" val="3606546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6B01-E6EA-8F47-A5A4-7BDF793CD780}"/>
              </a:ext>
            </a:extLst>
          </p:cNvPr>
          <p:cNvSpPr>
            <a:spLocks noGrp="1"/>
          </p:cNvSpPr>
          <p:nvPr>
            <p:ph type="title"/>
          </p:nvPr>
        </p:nvSpPr>
        <p:spPr/>
        <p:txBody>
          <a:bodyPr/>
          <a:lstStyle/>
          <a:p>
            <a:r>
              <a:rPr lang="en-US" b="1"/>
              <a:t>Video Clip: Water Treatment Chemicals</a:t>
            </a:r>
          </a:p>
        </p:txBody>
      </p:sp>
      <p:sp>
        <p:nvSpPr>
          <p:cNvPr id="3" name="Content Placeholder 2">
            <a:extLst>
              <a:ext uri="{FF2B5EF4-FFF2-40B4-BE49-F238E27FC236}">
                <a16:creationId xmlns:a16="http://schemas.microsoft.com/office/drawing/2014/main" id="{60F949D7-E223-2A44-9DF3-65777F8C5AA1}"/>
              </a:ext>
            </a:extLst>
          </p:cNvPr>
          <p:cNvSpPr>
            <a:spLocks noGrp="1"/>
          </p:cNvSpPr>
          <p:nvPr>
            <p:ph idx="1"/>
          </p:nvPr>
        </p:nvSpPr>
        <p:spPr/>
        <p:txBody>
          <a:bodyPr/>
          <a:lstStyle/>
          <a:p>
            <a:r>
              <a:rPr lang="en-US">
                <a:hlinkClick r:id="rId3"/>
              </a:rPr>
              <a:t>www.awwa.org/wsovideoclips</a:t>
            </a:r>
            <a:r>
              <a:rPr lang="en-US"/>
              <a:t> </a:t>
            </a:r>
          </a:p>
        </p:txBody>
      </p:sp>
    </p:spTree>
    <p:extLst>
      <p:ext uri="{BB962C8B-B14F-4D97-AF65-F5344CB8AC3E}">
        <p14:creationId xmlns:p14="http://schemas.microsoft.com/office/powerpoint/2010/main" val="2458535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D481-571D-E845-9000-35A35CD70D6F}"/>
              </a:ext>
            </a:extLst>
          </p:cNvPr>
          <p:cNvSpPr>
            <a:spLocks noGrp="1"/>
          </p:cNvSpPr>
          <p:nvPr>
            <p:ph type="title"/>
          </p:nvPr>
        </p:nvSpPr>
        <p:spPr/>
        <p:txBody>
          <a:bodyPr>
            <a:noAutofit/>
          </a:bodyPr>
          <a:lstStyle/>
          <a:p>
            <a:pPr algn="ctr"/>
            <a:r>
              <a:rPr lang="en-US" b="1"/>
              <a:t>Chemical Feed Equipment – Dry Feeders</a:t>
            </a:r>
          </a:p>
        </p:txBody>
      </p:sp>
      <p:sp>
        <p:nvSpPr>
          <p:cNvPr id="3" name="Text Placeholder 2">
            <a:extLst>
              <a:ext uri="{FF2B5EF4-FFF2-40B4-BE49-F238E27FC236}">
                <a16:creationId xmlns:a16="http://schemas.microsoft.com/office/drawing/2014/main" id="{50B63EF6-8A3B-2547-A872-ECCD3D867A10}"/>
              </a:ext>
            </a:extLst>
          </p:cNvPr>
          <p:cNvSpPr>
            <a:spLocks noGrp="1"/>
          </p:cNvSpPr>
          <p:nvPr>
            <p:ph type="body" idx="1"/>
          </p:nvPr>
        </p:nvSpPr>
        <p:spPr>
          <a:xfrm>
            <a:off x="839788" y="1681163"/>
            <a:ext cx="5157787" cy="823912"/>
          </a:xfrm>
        </p:spPr>
        <p:txBody>
          <a:bodyPr/>
          <a:lstStyle/>
          <a:p>
            <a:r>
              <a:rPr lang="en-US"/>
              <a:t>Volumetric Feeders – a specific volume is dosed over a period of time</a:t>
            </a:r>
          </a:p>
        </p:txBody>
      </p:sp>
      <p:pic>
        <p:nvPicPr>
          <p:cNvPr id="9" name="Content Placeholder 8">
            <a:extLst>
              <a:ext uri="{FF2B5EF4-FFF2-40B4-BE49-F238E27FC236}">
                <a16:creationId xmlns:a16="http://schemas.microsoft.com/office/drawing/2014/main" id="{829711B5-F051-5E47-BF5D-722C980E65D3}"/>
              </a:ext>
            </a:extLst>
          </p:cNvPr>
          <p:cNvPicPr>
            <a:picLocks noGrp="1" noChangeAspect="1"/>
          </p:cNvPicPr>
          <p:nvPr>
            <p:ph sz="half" idx="2"/>
          </p:nvPr>
        </p:nvPicPr>
        <p:blipFill>
          <a:blip r:embed="rId3"/>
          <a:stretch>
            <a:fillRect/>
          </a:stretch>
        </p:blipFill>
        <p:spPr>
          <a:xfrm>
            <a:off x="481994" y="3137354"/>
            <a:ext cx="5866504" cy="2574677"/>
          </a:xfrm>
        </p:spPr>
      </p:pic>
      <p:sp>
        <p:nvSpPr>
          <p:cNvPr id="5" name="Text Placeholder 4">
            <a:extLst>
              <a:ext uri="{FF2B5EF4-FFF2-40B4-BE49-F238E27FC236}">
                <a16:creationId xmlns:a16="http://schemas.microsoft.com/office/drawing/2014/main" id="{421D784B-6456-6D4E-A38F-8C36BF6EA5C8}"/>
              </a:ext>
            </a:extLst>
          </p:cNvPr>
          <p:cNvSpPr>
            <a:spLocks noGrp="1"/>
          </p:cNvSpPr>
          <p:nvPr>
            <p:ph type="body" sz="quarter" idx="3"/>
          </p:nvPr>
        </p:nvSpPr>
        <p:spPr/>
        <p:txBody>
          <a:bodyPr/>
          <a:lstStyle/>
          <a:p>
            <a:r>
              <a:rPr lang="en-US"/>
              <a:t>Gravimetric Feeders – a specific weight is dosed over a period of time</a:t>
            </a:r>
          </a:p>
        </p:txBody>
      </p:sp>
      <p:pic>
        <p:nvPicPr>
          <p:cNvPr id="11" name="Content Placeholder 10">
            <a:extLst>
              <a:ext uri="{FF2B5EF4-FFF2-40B4-BE49-F238E27FC236}">
                <a16:creationId xmlns:a16="http://schemas.microsoft.com/office/drawing/2014/main" id="{D637B72D-17C8-6D40-B10A-1D080C9E3CBC}"/>
              </a:ext>
            </a:extLst>
          </p:cNvPr>
          <p:cNvPicPr>
            <a:picLocks noGrp="1" noChangeAspect="1"/>
          </p:cNvPicPr>
          <p:nvPr>
            <p:ph sz="quarter" idx="4"/>
          </p:nvPr>
        </p:nvPicPr>
        <p:blipFill>
          <a:blip r:embed="rId4"/>
          <a:stretch>
            <a:fillRect/>
          </a:stretch>
        </p:blipFill>
        <p:spPr>
          <a:xfrm>
            <a:off x="6789717" y="2975769"/>
            <a:ext cx="4349338" cy="2908536"/>
          </a:xfrm>
        </p:spPr>
      </p:pic>
      <p:sp>
        <p:nvSpPr>
          <p:cNvPr id="12" name="TextBox 11">
            <a:extLst>
              <a:ext uri="{FF2B5EF4-FFF2-40B4-BE49-F238E27FC236}">
                <a16:creationId xmlns:a16="http://schemas.microsoft.com/office/drawing/2014/main" id="{33EA954B-53EC-1648-9A04-D7D5C89C0A84}"/>
              </a:ext>
            </a:extLst>
          </p:cNvPr>
          <p:cNvSpPr txBox="1"/>
          <p:nvPr/>
        </p:nvSpPr>
        <p:spPr>
          <a:xfrm>
            <a:off x="4342202" y="6101083"/>
            <a:ext cx="3310746" cy="253916"/>
          </a:xfrm>
          <a:prstGeom prst="rect">
            <a:avLst/>
          </a:prstGeom>
          <a:noFill/>
        </p:spPr>
        <p:txBody>
          <a:bodyPr wrap="square" rtlCol="0">
            <a:spAutoFit/>
          </a:bodyPr>
          <a:lstStyle/>
          <a:p>
            <a:r>
              <a:rPr lang="en-US" sz="1050"/>
              <a:t>Copyright © 2016 the American Water Works Association</a:t>
            </a:r>
          </a:p>
        </p:txBody>
      </p:sp>
    </p:spTree>
    <p:extLst>
      <p:ext uri="{BB962C8B-B14F-4D97-AF65-F5344CB8AC3E}">
        <p14:creationId xmlns:p14="http://schemas.microsoft.com/office/powerpoint/2010/main" val="1888455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D481-571D-E845-9000-35A35CD70D6F}"/>
              </a:ext>
            </a:extLst>
          </p:cNvPr>
          <p:cNvSpPr>
            <a:spLocks noGrp="1"/>
          </p:cNvSpPr>
          <p:nvPr>
            <p:ph type="title"/>
          </p:nvPr>
        </p:nvSpPr>
        <p:spPr/>
        <p:txBody>
          <a:bodyPr>
            <a:noAutofit/>
          </a:bodyPr>
          <a:lstStyle/>
          <a:p>
            <a:pPr algn="ctr"/>
            <a:r>
              <a:rPr lang="en-US" b="1"/>
              <a:t>Chemical Feed Equipment – Solution Feeders</a:t>
            </a:r>
          </a:p>
        </p:txBody>
      </p:sp>
      <p:sp>
        <p:nvSpPr>
          <p:cNvPr id="3" name="Text Placeholder 2">
            <a:extLst>
              <a:ext uri="{FF2B5EF4-FFF2-40B4-BE49-F238E27FC236}">
                <a16:creationId xmlns:a16="http://schemas.microsoft.com/office/drawing/2014/main" id="{50B63EF6-8A3B-2547-A872-ECCD3D867A10}"/>
              </a:ext>
            </a:extLst>
          </p:cNvPr>
          <p:cNvSpPr>
            <a:spLocks noGrp="1"/>
          </p:cNvSpPr>
          <p:nvPr>
            <p:ph type="body" idx="1"/>
          </p:nvPr>
        </p:nvSpPr>
        <p:spPr>
          <a:xfrm>
            <a:off x="839788" y="1681163"/>
            <a:ext cx="4391957" cy="823912"/>
          </a:xfrm>
        </p:spPr>
        <p:txBody>
          <a:bodyPr/>
          <a:lstStyle/>
          <a:p>
            <a:r>
              <a:rPr lang="en-US" dirty="0"/>
              <a:t>Chemical solution tank equipped with a solution mixer</a:t>
            </a:r>
          </a:p>
        </p:txBody>
      </p:sp>
      <p:sp>
        <p:nvSpPr>
          <p:cNvPr id="5" name="Text Placeholder 4">
            <a:extLst>
              <a:ext uri="{FF2B5EF4-FFF2-40B4-BE49-F238E27FC236}">
                <a16:creationId xmlns:a16="http://schemas.microsoft.com/office/drawing/2014/main" id="{421D784B-6456-6D4E-A38F-8C36BF6EA5C8}"/>
              </a:ext>
            </a:extLst>
          </p:cNvPr>
          <p:cNvSpPr>
            <a:spLocks noGrp="1"/>
          </p:cNvSpPr>
          <p:nvPr>
            <p:ph type="body" sz="quarter" idx="3"/>
          </p:nvPr>
        </p:nvSpPr>
        <p:spPr/>
        <p:txBody>
          <a:bodyPr/>
          <a:lstStyle/>
          <a:p>
            <a:r>
              <a:rPr lang="en-US"/>
              <a:t>Liquid chemical system for diluting a concentrated chemical into a day tank</a:t>
            </a:r>
          </a:p>
        </p:txBody>
      </p:sp>
      <p:sp>
        <p:nvSpPr>
          <p:cNvPr id="12" name="TextBox 11">
            <a:extLst>
              <a:ext uri="{FF2B5EF4-FFF2-40B4-BE49-F238E27FC236}">
                <a16:creationId xmlns:a16="http://schemas.microsoft.com/office/drawing/2014/main" id="{33EA954B-53EC-1648-9A04-D7D5C89C0A84}"/>
              </a:ext>
            </a:extLst>
          </p:cNvPr>
          <p:cNvSpPr txBox="1"/>
          <p:nvPr/>
        </p:nvSpPr>
        <p:spPr>
          <a:xfrm>
            <a:off x="4599954" y="5869419"/>
            <a:ext cx="3310746" cy="253916"/>
          </a:xfrm>
          <a:prstGeom prst="rect">
            <a:avLst/>
          </a:prstGeom>
          <a:noFill/>
        </p:spPr>
        <p:txBody>
          <a:bodyPr wrap="square" rtlCol="0">
            <a:spAutoFit/>
          </a:bodyPr>
          <a:lstStyle/>
          <a:p>
            <a:r>
              <a:rPr lang="en-US" sz="1050"/>
              <a:t>Copyright © 2016 the American Water Works Association</a:t>
            </a:r>
          </a:p>
        </p:txBody>
      </p:sp>
      <p:pic>
        <p:nvPicPr>
          <p:cNvPr id="16" name="Content Placeholder 15">
            <a:extLst>
              <a:ext uri="{FF2B5EF4-FFF2-40B4-BE49-F238E27FC236}">
                <a16:creationId xmlns:a16="http://schemas.microsoft.com/office/drawing/2014/main" id="{683A8ECD-E20B-614C-9A2E-F2B650A4CF49}"/>
              </a:ext>
            </a:extLst>
          </p:cNvPr>
          <p:cNvPicPr>
            <a:picLocks noGrp="1" noChangeAspect="1"/>
          </p:cNvPicPr>
          <p:nvPr>
            <p:ph sz="half" idx="2"/>
          </p:nvPr>
        </p:nvPicPr>
        <p:blipFill>
          <a:blip r:embed="rId3"/>
          <a:stretch>
            <a:fillRect/>
          </a:stretch>
        </p:blipFill>
        <p:spPr>
          <a:xfrm>
            <a:off x="1243549" y="2671128"/>
            <a:ext cx="3177238" cy="3815655"/>
          </a:xfrm>
        </p:spPr>
      </p:pic>
      <p:pic>
        <p:nvPicPr>
          <p:cNvPr id="20" name="Content Placeholder 19">
            <a:extLst>
              <a:ext uri="{FF2B5EF4-FFF2-40B4-BE49-F238E27FC236}">
                <a16:creationId xmlns:a16="http://schemas.microsoft.com/office/drawing/2014/main" id="{D6C94BE1-7481-6B48-B569-6C920C529D51}"/>
              </a:ext>
            </a:extLst>
          </p:cNvPr>
          <p:cNvPicPr>
            <a:picLocks noGrp="1" noChangeAspect="1"/>
          </p:cNvPicPr>
          <p:nvPr>
            <p:ph sz="quarter" idx="4"/>
          </p:nvPr>
        </p:nvPicPr>
        <p:blipFill>
          <a:blip r:embed="rId4"/>
          <a:stretch>
            <a:fillRect/>
          </a:stretch>
        </p:blipFill>
        <p:spPr>
          <a:xfrm>
            <a:off x="5231745" y="2671128"/>
            <a:ext cx="6123643" cy="3032238"/>
          </a:xfrm>
        </p:spPr>
      </p:pic>
    </p:spTree>
    <p:extLst>
      <p:ext uri="{BB962C8B-B14F-4D97-AF65-F5344CB8AC3E}">
        <p14:creationId xmlns:p14="http://schemas.microsoft.com/office/powerpoint/2010/main" val="1868608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D481-571D-E845-9000-35A35CD70D6F}"/>
              </a:ext>
            </a:extLst>
          </p:cNvPr>
          <p:cNvSpPr>
            <a:spLocks noGrp="1"/>
          </p:cNvSpPr>
          <p:nvPr>
            <p:ph type="title"/>
          </p:nvPr>
        </p:nvSpPr>
        <p:spPr/>
        <p:txBody>
          <a:bodyPr>
            <a:noAutofit/>
          </a:bodyPr>
          <a:lstStyle/>
          <a:p>
            <a:pPr algn="ctr"/>
            <a:r>
              <a:rPr lang="en-US" b="1"/>
              <a:t>Chemical Feed Equipment – Solution Feeders</a:t>
            </a:r>
          </a:p>
        </p:txBody>
      </p:sp>
      <p:sp>
        <p:nvSpPr>
          <p:cNvPr id="3" name="Text Placeholder 2">
            <a:extLst>
              <a:ext uri="{FF2B5EF4-FFF2-40B4-BE49-F238E27FC236}">
                <a16:creationId xmlns:a16="http://schemas.microsoft.com/office/drawing/2014/main" id="{50B63EF6-8A3B-2547-A872-ECCD3D867A10}"/>
              </a:ext>
            </a:extLst>
          </p:cNvPr>
          <p:cNvSpPr>
            <a:spLocks noGrp="1"/>
          </p:cNvSpPr>
          <p:nvPr>
            <p:ph type="body" idx="1"/>
          </p:nvPr>
        </p:nvSpPr>
        <p:spPr>
          <a:xfrm>
            <a:off x="839788" y="1538051"/>
            <a:ext cx="5157787" cy="823912"/>
          </a:xfrm>
        </p:spPr>
        <p:txBody>
          <a:bodyPr/>
          <a:lstStyle/>
          <a:p>
            <a:r>
              <a:rPr lang="en-US"/>
              <a:t>Diaphragm-type chemical feed pump</a:t>
            </a:r>
          </a:p>
        </p:txBody>
      </p:sp>
      <p:sp>
        <p:nvSpPr>
          <p:cNvPr id="5" name="Text Placeholder 4">
            <a:extLst>
              <a:ext uri="{FF2B5EF4-FFF2-40B4-BE49-F238E27FC236}">
                <a16:creationId xmlns:a16="http://schemas.microsoft.com/office/drawing/2014/main" id="{421D784B-6456-6D4E-A38F-8C36BF6EA5C8}"/>
              </a:ext>
            </a:extLst>
          </p:cNvPr>
          <p:cNvSpPr>
            <a:spLocks noGrp="1"/>
          </p:cNvSpPr>
          <p:nvPr>
            <p:ph type="body" sz="quarter" idx="3"/>
          </p:nvPr>
        </p:nvSpPr>
        <p:spPr>
          <a:xfrm>
            <a:off x="6172200" y="1538051"/>
            <a:ext cx="5183188" cy="823912"/>
          </a:xfrm>
        </p:spPr>
        <p:txBody>
          <a:bodyPr/>
          <a:lstStyle/>
          <a:p>
            <a:r>
              <a:rPr lang="en-US"/>
              <a:t>Chemical solution feed pumps</a:t>
            </a:r>
          </a:p>
        </p:txBody>
      </p:sp>
      <p:sp>
        <p:nvSpPr>
          <p:cNvPr id="12" name="TextBox 11">
            <a:extLst>
              <a:ext uri="{FF2B5EF4-FFF2-40B4-BE49-F238E27FC236}">
                <a16:creationId xmlns:a16="http://schemas.microsoft.com/office/drawing/2014/main" id="{33EA954B-53EC-1648-9A04-D7D5C89C0A84}"/>
              </a:ext>
            </a:extLst>
          </p:cNvPr>
          <p:cNvSpPr txBox="1"/>
          <p:nvPr/>
        </p:nvSpPr>
        <p:spPr>
          <a:xfrm>
            <a:off x="1763308" y="6331303"/>
            <a:ext cx="3310746" cy="253916"/>
          </a:xfrm>
          <a:prstGeom prst="rect">
            <a:avLst/>
          </a:prstGeom>
          <a:noFill/>
        </p:spPr>
        <p:txBody>
          <a:bodyPr wrap="square" rtlCol="0">
            <a:spAutoFit/>
          </a:bodyPr>
          <a:lstStyle/>
          <a:p>
            <a:r>
              <a:rPr lang="en-US" sz="1050"/>
              <a:t>Copyright © 2016 the American Water Works Association</a:t>
            </a:r>
          </a:p>
        </p:txBody>
      </p:sp>
      <p:pic>
        <p:nvPicPr>
          <p:cNvPr id="10" name="Content Placeholder 9">
            <a:extLst>
              <a:ext uri="{FF2B5EF4-FFF2-40B4-BE49-F238E27FC236}">
                <a16:creationId xmlns:a16="http://schemas.microsoft.com/office/drawing/2014/main" id="{8E631AF9-318F-6D4B-8DF9-1DA9B260E7C8}"/>
              </a:ext>
            </a:extLst>
          </p:cNvPr>
          <p:cNvPicPr>
            <a:picLocks noGrp="1" noChangeAspect="1"/>
          </p:cNvPicPr>
          <p:nvPr>
            <p:ph sz="half" idx="2"/>
          </p:nvPr>
        </p:nvPicPr>
        <p:blipFill>
          <a:blip r:embed="rId3"/>
          <a:stretch>
            <a:fillRect/>
          </a:stretch>
        </p:blipFill>
        <p:spPr>
          <a:xfrm>
            <a:off x="951774" y="2567818"/>
            <a:ext cx="4933814" cy="3684588"/>
          </a:xfrm>
        </p:spPr>
      </p:pic>
      <p:sp>
        <p:nvSpPr>
          <p:cNvPr id="7" name="Content Placeholder 6">
            <a:extLst>
              <a:ext uri="{FF2B5EF4-FFF2-40B4-BE49-F238E27FC236}">
                <a16:creationId xmlns:a16="http://schemas.microsoft.com/office/drawing/2014/main" id="{FD3FCA68-0FF1-FB43-96FB-B2E560B35A4F}"/>
              </a:ext>
            </a:extLst>
          </p:cNvPr>
          <p:cNvSpPr>
            <a:spLocks noGrp="1"/>
          </p:cNvSpPr>
          <p:nvPr>
            <p:ph sz="quarter" idx="4"/>
          </p:nvPr>
        </p:nvSpPr>
        <p:spPr/>
        <p:txBody>
          <a:bodyPr/>
          <a:lstStyle/>
          <a:p>
            <a:r>
              <a:rPr lang="en-US"/>
              <a:t>Positive-displacement metering pumps deliver a consistent, precise volume of chemical over times and include:</a:t>
            </a:r>
          </a:p>
          <a:p>
            <a:pPr lvl="1"/>
            <a:r>
              <a:rPr lang="en-US"/>
              <a:t>Diaphragm pumps (Figure 8-7)</a:t>
            </a:r>
          </a:p>
          <a:p>
            <a:pPr lvl="1"/>
            <a:r>
              <a:rPr lang="en-US"/>
              <a:t>Peristaltic pumps</a:t>
            </a:r>
          </a:p>
          <a:p>
            <a:pPr lvl="1"/>
            <a:r>
              <a:rPr lang="en-US"/>
              <a:t>Piston pumps</a:t>
            </a:r>
          </a:p>
          <a:p>
            <a:pPr lvl="1"/>
            <a:r>
              <a:rPr lang="en-US"/>
              <a:t>Progressive cavity pumps</a:t>
            </a:r>
          </a:p>
        </p:txBody>
      </p:sp>
    </p:spTree>
    <p:extLst>
      <p:ext uri="{BB962C8B-B14F-4D97-AF65-F5344CB8AC3E}">
        <p14:creationId xmlns:p14="http://schemas.microsoft.com/office/powerpoint/2010/main" val="2956171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D481-571D-E845-9000-35A35CD70D6F}"/>
              </a:ext>
            </a:extLst>
          </p:cNvPr>
          <p:cNvSpPr>
            <a:spLocks noGrp="1"/>
          </p:cNvSpPr>
          <p:nvPr>
            <p:ph type="title"/>
          </p:nvPr>
        </p:nvSpPr>
        <p:spPr>
          <a:xfrm>
            <a:off x="5244536" y="365125"/>
            <a:ext cx="5692638" cy="1325563"/>
          </a:xfrm>
        </p:spPr>
        <p:txBody>
          <a:bodyPr>
            <a:noAutofit/>
          </a:bodyPr>
          <a:lstStyle/>
          <a:p>
            <a:pPr algn="r"/>
            <a:r>
              <a:rPr lang="en-US" b="1"/>
              <a:t>Rapid-Mix Facilities</a:t>
            </a:r>
          </a:p>
        </p:txBody>
      </p:sp>
      <p:pic>
        <p:nvPicPr>
          <p:cNvPr id="9" name="Content Placeholder 8">
            <a:extLst>
              <a:ext uri="{FF2B5EF4-FFF2-40B4-BE49-F238E27FC236}">
                <a16:creationId xmlns:a16="http://schemas.microsoft.com/office/drawing/2014/main" id="{EC711399-50D2-0F43-8609-161597ED4467}"/>
              </a:ext>
            </a:extLst>
          </p:cNvPr>
          <p:cNvPicPr>
            <a:picLocks noGrp="1" noChangeAspect="1"/>
          </p:cNvPicPr>
          <p:nvPr>
            <p:ph sz="half" idx="1"/>
          </p:nvPr>
        </p:nvPicPr>
        <p:blipFill>
          <a:blip r:embed="rId3"/>
          <a:stretch>
            <a:fillRect/>
          </a:stretch>
        </p:blipFill>
        <p:spPr>
          <a:xfrm>
            <a:off x="5567095" y="2621695"/>
            <a:ext cx="3170670" cy="3232840"/>
          </a:xfrm>
        </p:spPr>
      </p:pic>
      <p:pic>
        <p:nvPicPr>
          <p:cNvPr id="13" name="Content Placeholder 12">
            <a:extLst>
              <a:ext uri="{FF2B5EF4-FFF2-40B4-BE49-F238E27FC236}">
                <a16:creationId xmlns:a16="http://schemas.microsoft.com/office/drawing/2014/main" id="{D5438B49-7931-BD4D-BC21-61E588363AED}"/>
              </a:ext>
            </a:extLst>
          </p:cNvPr>
          <p:cNvPicPr>
            <a:picLocks noGrp="1" noChangeAspect="1"/>
          </p:cNvPicPr>
          <p:nvPr>
            <p:ph sz="half" idx="2"/>
          </p:nvPr>
        </p:nvPicPr>
        <p:blipFill>
          <a:blip r:embed="rId4"/>
          <a:stretch>
            <a:fillRect/>
          </a:stretch>
        </p:blipFill>
        <p:spPr>
          <a:xfrm>
            <a:off x="9060324" y="2621694"/>
            <a:ext cx="2706225" cy="3232841"/>
          </a:xfrm>
        </p:spPr>
      </p:pic>
      <p:sp>
        <p:nvSpPr>
          <p:cNvPr id="12" name="TextBox 11">
            <a:extLst>
              <a:ext uri="{FF2B5EF4-FFF2-40B4-BE49-F238E27FC236}">
                <a16:creationId xmlns:a16="http://schemas.microsoft.com/office/drawing/2014/main" id="{33EA954B-53EC-1648-9A04-D7D5C89C0A84}"/>
              </a:ext>
            </a:extLst>
          </p:cNvPr>
          <p:cNvSpPr txBox="1"/>
          <p:nvPr/>
        </p:nvSpPr>
        <p:spPr>
          <a:xfrm>
            <a:off x="7152430" y="6022801"/>
            <a:ext cx="3310746" cy="253916"/>
          </a:xfrm>
          <a:prstGeom prst="rect">
            <a:avLst/>
          </a:prstGeom>
          <a:noFill/>
        </p:spPr>
        <p:txBody>
          <a:bodyPr wrap="square" rtlCol="0">
            <a:spAutoFit/>
          </a:bodyPr>
          <a:lstStyle/>
          <a:p>
            <a:r>
              <a:rPr lang="en-US" sz="1050"/>
              <a:t>Copyright © 2016 the American Water Works Association</a:t>
            </a:r>
          </a:p>
        </p:txBody>
      </p:sp>
      <p:sp>
        <p:nvSpPr>
          <p:cNvPr id="18" name="TextBox 17">
            <a:extLst>
              <a:ext uri="{FF2B5EF4-FFF2-40B4-BE49-F238E27FC236}">
                <a16:creationId xmlns:a16="http://schemas.microsoft.com/office/drawing/2014/main" id="{11BD0C95-15C2-CB46-90BD-3F4D220463FB}"/>
              </a:ext>
            </a:extLst>
          </p:cNvPr>
          <p:cNvSpPr txBox="1"/>
          <p:nvPr/>
        </p:nvSpPr>
        <p:spPr>
          <a:xfrm>
            <a:off x="838200" y="705961"/>
            <a:ext cx="4406336" cy="5570756"/>
          </a:xfrm>
          <a:prstGeom prst="rect">
            <a:avLst/>
          </a:prstGeom>
          <a:noFill/>
        </p:spPr>
        <p:txBody>
          <a:bodyPr wrap="square" rtlCol="0">
            <a:spAutoFit/>
          </a:bodyPr>
          <a:lstStyle/>
          <a:p>
            <a:pPr>
              <a:spcBef>
                <a:spcPts val="600"/>
              </a:spcBef>
              <a:spcAft>
                <a:spcPts val="600"/>
              </a:spcAft>
            </a:pPr>
            <a:r>
              <a:rPr lang="en-US" sz="2800" dirty="0"/>
              <a:t>Rapid, complete mixing of coagulant chemicals into the water is essential for a proper coagulation reaction</a:t>
            </a:r>
          </a:p>
          <a:p>
            <a:pPr>
              <a:spcBef>
                <a:spcPts val="600"/>
              </a:spcBef>
              <a:spcAft>
                <a:spcPts val="600"/>
              </a:spcAft>
            </a:pPr>
            <a:r>
              <a:rPr lang="en-US" sz="2800" dirty="0"/>
              <a:t>The coagulant must be completely dispersed rapidly to ensure proper particle collisions so that a good </a:t>
            </a:r>
            <a:r>
              <a:rPr lang="en-US" sz="2800" dirty="0" err="1"/>
              <a:t>microfloc</a:t>
            </a:r>
            <a:r>
              <a:rPr lang="en-US" sz="2800" dirty="0"/>
              <a:t> forms</a:t>
            </a:r>
          </a:p>
          <a:p>
            <a:pPr>
              <a:spcBef>
                <a:spcPts val="600"/>
              </a:spcBef>
              <a:spcAft>
                <a:spcPts val="600"/>
              </a:spcAft>
            </a:pPr>
            <a:r>
              <a:rPr lang="en-US" sz="2800" dirty="0"/>
              <a:t>Perforated pipe grids may also be used to help evenly disperse the coagulant</a:t>
            </a:r>
          </a:p>
        </p:txBody>
      </p:sp>
      <p:sp>
        <p:nvSpPr>
          <p:cNvPr id="19" name="TextBox 18">
            <a:extLst>
              <a:ext uri="{FF2B5EF4-FFF2-40B4-BE49-F238E27FC236}">
                <a16:creationId xmlns:a16="http://schemas.microsoft.com/office/drawing/2014/main" id="{F88F030D-CC1A-1A4C-9425-01E591998AA4}"/>
              </a:ext>
            </a:extLst>
          </p:cNvPr>
          <p:cNvSpPr txBox="1"/>
          <p:nvPr/>
        </p:nvSpPr>
        <p:spPr>
          <a:xfrm>
            <a:off x="5567095" y="1930208"/>
            <a:ext cx="5747657" cy="523220"/>
          </a:xfrm>
          <a:prstGeom prst="rect">
            <a:avLst/>
          </a:prstGeom>
          <a:noFill/>
        </p:spPr>
        <p:txBody>
          <a:bodyPr wrap="square" rtlCol="0">
            <a:spAutoFit/>
          </a:bodyPr>
          <a:lstStyle/>
          <a:p>
            <a:r>
              <a:rPr lang="en-US" sz="2800" b="1"/>
              <a:t>Mechanical Mixers:</a:t>
            </a:r>
          </a:p>
        </p:txBody>
      </p:sp>
    </p:spTree>
    <p:extLst>
      <p:ext uri="{BB962C8B-B14F-4D97-AF65-F5344CB8AC3E}">
        <p14:creationId xmlns:p14="http://schemas.microsoft.com/office/powerpoint/2010/main" val="1912605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EB1CE-E680-784F-81B5-18F6A064C6C6}"/>
              </a:ext>
            </a:extLst>
          </p:cNvPr>
          <p:cNvSpPr>
            <a:spLocks noGrp="1"/>
          </p:cNvSpPr>
          <p:nvPr>
            <p:ph type="title"/>
          </p:nvPr>
        </p:nvSpPr>
        <p:spPr>
          <a:xfrm>
            <a:off x="838200" y="365126"/>
            <a:ext cx="10515600" cy="953036"/>
          </a:xfrm>
        </p:spPr>
        <p:txBody>
          <a:bodyPr>
            <a:normAutofit/>
          </a:bodyPr>
          <a:lstStyle/>
          <a:p>
            <a:pPr algn="ctr"/>
            <a:r>
              <a:rPr lang="en-US" sz="4800" b="1" dirty="0">
                <a:latin typeface="Calibri" panose="020F0502020204030204" pitchFamily="34" charset="0"/>
                <a:cs typeface="Calibri" panose="020F0502020204030204" pitchFamily="34" charset="0"/>
              </a:rPr>
              <a:t>Removal of </a:t>
            </a:r>
            <a:r>
              <a:rPr lang="en-US" sz="4800" b="1" dirty="0" err="1">
                <a:latin typeface="Calibri" panose="020F0502020204030204" pitchFamily="34" charset="0"/>
                <a:cs typeface="Calibri" panose="020F0502020204030204" pitchFamily="34" charset="0"/>
              </a:rPr>
              <a:t>Nonsettleable</a:t>
            </a:r>
            <a:r>
              <a:rPr lang="en-US" sz="4800" b="1" dirty="0">
                <a:latin typeface="Calibri" panose="020F0502020204030204" pitchFamily="34" charset="0"/>
                <a:cs typeface="Calibri" panose="020F0502020204030204" pitchFamily="34" charset="0"/>
              </a:rPr>
              <a:t> Solids</a:t>
            </a:r>
          </a:p>
        </p:txBody>
      </p:sp>
      <p:sp>
        <p:nvSpPr>
          <p:cNvPr id="5" name="Content Placeholder 4">
            <a:extLst>
              <a:ext uri="{FF2B5EF4-FFF2-40B4-BE49-F238E27FC236}">
                <a16:creationId xmlns:a16="http://schemas.microsoft.com/office/drawing/2014/main" id="{1734FA9D-2F9E-DE48-A236-F7CA2CBE72FB}"/>
              </a:ext>
            </a:extLst>
          </p:cNvPr>
          <p:cNvSpPr>
            <a:spLocks noGrp="1"/>
          </p:cNvSpPr>
          <p:nvPr>
            <p:ph idx="1"/>
          </p:nvPr>
        </p:nvSpPr>
        <p:spPr>
          <a:xfrm>
            <a:off x="838200" y="1353789"/>
            <a:ext cx="10515600" cy="5213267"/>
          </a:xfrm>
        </p:spPr>
        <p:txBody>
          <a:bodyPr>
            <a:normAutofit/>
          </a:bodyPr>
          <a:lstStyle/>
          <a:p>
            <a:pPr>
              <a:spcBef>
                <a:spcPts val="600"/>
              </a:spcBef>
              <a:spcAft>
                <a:spcPts val="600"/>
              </a:spcAft>
            </a:pPr>
            <a:r>
              <a:rPr lang="en-US" b="1" err="1"/>
              <a:t>Nonsettleable</a:t>
            </a:r>
            <a:r>
              <a:rPr lang="en-US" b="1"/>
              <a:t> solids are particles that are so small they do not settle in a reasonable amount of time. These are referred to as turbidity and include:</a:t>
            </a:r>
          </a:p>
          <a:p>
            <a:pPr lvl="1">
              <a:spcBef>
                <a:spcPts val="600"/>
              </a:spcBef>
              <a:spcAft>
                <a:spcPts val="600"/>
              </a:spcAft>
            </a:pPr>
            <a:r>
              <a:rPr lang="en-US" b="1"/>
              <a:t>Biological organisms such as viruses, bacteria, protozoa, algae</a:t>
            </a:r>
          </a:p>
          <a:p>
            <a:pPr lvl="1">
              <a:spcBef>
                <a:spcPts val="600"/>
              </a:spcBef>
              <a:spcAft>
                <a:spcPts val="600"/>
              </a:spcAft>
            </a:pPr>
            <a:r>
              <a:rPr lang="en-US" b="1"/>
              <a:t>Color-causing organic particles</a:t>
            </a:r>
          </a:p>
          <a:p>
            <a:pPr lvl="1">
              <a:spcBef>
                <a:spcPts val="600"/>
              </a:spcBef>
              <a:spcAft>
                <a:spcPts val="600"/>
              </a:spcAft>
            </a:pPr>
            <a:r>
              <a:rPr lang="en-US" b="1"/>
              <a:t>Organic and inorganic solids</a:t>
            </a:r>
          </a:p>
          <a:p>
            <a:pPr>
              <a:spcBef>
                <a:spcPts val="600"/>
              </a:spcBef>
              <a:spcAft>
                <a:spcPts val="600"/>
              </a:spcAft>
            </a:pPr>
            <a:r>
              <a:rPr lang="en-US" b="1"/>
              <a:t>Turbidity particles may interfere with disinfection, shielding pathogenic microorganisms from disinfectants</a:t>
            </a:r>
          </a:p>
          <a:p>
            <a:pPr>
              <a:spcBef>
                <a:spcPts val="600"/>
              </a:spcBef>
              <a:spcAft>
                <a:spcPts val="600"/>
              </a:spcAft>
            </a:pPr>
            <a:r>
              <a:rPr lang="en-US" b="1"/>
              <a:t>The most common treatment method for turbidity removal is conventional treatment consisting of:</a:t>
            </a:r>
          </a:p>
          <a:p>
            <a:pPr lvl="1">
              <a:spcBef>
                <a:spcPts val="600"/>
              </a:spcBef>
              <a:spcAft>
                <a:spcPts val="600"/>
              </a:spcAft>
            </a:pPr>
            <a:r>
              <a:rPr lang="en-US" b="1"/>
              <a:t>Coagulation, flocculation, sedimentation, and filtration</a:t>
            </a:r>
          </a:p>
        </p:txBody>
      </p:sp>
    </p:spTree>
    <p:extLst>
      <p:ext uri="{BB962C8B-B14F-4D97-AF65-F5344CB8AC3E}">
        <p14:creationId xmlns:p14="http://schemas.microsoft.com/office/powerpoint/2010/main" val="1174635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D481-571D-E845-9000-35A35CD70D6F}"/>
              </a:ext>
            </a:extLst>
          </p:cNvPr>
          <p:cNvSpPr>
            <a:spLocks noGrp="1"/>
          </p:cNvSpPr>
          <p:nvPr>
            <p:ph type="title"/>
          </p:nvPr>
        </p:nvSpPr>
        <p:spPr/>
        <p:txBody>
          <a:bodyPr>
            <a:noAutofit/>
          </a:bodyPr>
          <a:lstStyle/>
          <a:p>
            <a:pPr algn="ctr"/>
            <a:r>
              <a:rPr lang="en-US" b="1"/>
              <a:t>Rapid-Mix Facilities</a:t>
            </a:r>
          </a:p>
        </p:txBody>
      </p:sp>
      <p:sp>
        <p:nvSpPr>
          <p:cNvPr id="12" name="TextBox 11">
            <a:extLst>
              <a:ext uri="{FF2B5EF4-FFF2-40B4-BE49-F238E27FC236}">
                <a16:creationId xmlns:a16="http://schemas.microsoft.com/office/drawing/2014/main" id="{33EA954B-53EC-1648-9A04-D7D5C89C0A84}"/>
              </a:ext>
            </a:extLst>
          </p:cNvPr>
          <p:cNvSpPr txBox="1"/>
          <p:nvPr/>
        </p:nvSpPr>
        <p:spPr>
          <a:xfrm>
            <a:off x="4440627" y="5884472"/>
            <a:ext cx="3310746" cy="253916"/>
          </a:xfrm>
          <a:prstGeom prst="rect">
            <a:avLst/>
          </a:prstGeom>
          <a:noFill/>
        </p:spPr>
        <p:txBody>
          <a:bodyPr wrap="square" rtlCol="0">
            <a:spAutoFit/>
          </a:bodyPr>
          <a:lstStyle/>
          <a:p>
            <a:r>
              <a:rPr lang="en-US" sz="1050"/>
              <a:t>Copyright © 2016 the American Water Works Association</a:t>
            </a:r>
          </a:p>
        </p:txBody>
      </p:sp>
      <p:sp>
        <p:nvSpPr>
          <p:cNvPr id="19" name="TextBox 18">
            <a:extLst>
              <a:ext uri="{FF2B5EF4-FFF2-40B4-BE49-F238E27FC236}">
                <a16:creationId xmlns:a16="http://schemas.microsoft.com/office/drawing/2014/main" id="{F88F030D-CC1A-1A4C-9425-01E591998AA4}"/>
              </a:ext>
            </a:extLst>
          </p:cNvPr>
          <p:cNvSpPr txBox="1"/>
          <p:nvPr/>
        </p:nvSpPr>
        <p:spPr>
          <a:xfrm>
            <a:off x="838200" y="1894581"/>
            <a:ext cx="10515600" cy="523220"/>
          </a:xfrm>
          <a:prstGeom prst="rect">
            <a:avLst/>
          </a:prstGeom>
          <a:noFill/>
        </p:spPr>
        <p:txBody>
          <a:bodyPr wrap="square" rtlCol="0">
            <a:spAutoFit/>
          </a:bodyPr>
          <a:lstStyle/>
          <a:p>
            <a:r>
              <a:rPr lang="en-US" sz="2800" b="1"/>
              <a:t>Mechanical In-Line Mixers:		   Static In-Line Mixers:</a:t>
            </a:r>
          </a:p>
        </p:txBody>
      </p:sp>
      <p:pic>
        <p:nvPicPr>
          <p:cNvPr id="5" name="Content Placeholder 4">
            <a:extLst>
              <a:ext uri="{FF2B5EF4-FFF2-40B4-BE49-F238E27FC236}">
                <a16:creationId xmlns:a16="http://schemas.microsoft.com/office/drawing/2014/main" id="{EC4D5C72-8517-8C4D-B041-345570176CD8}"/>
              </a:ext>
            </a:extLst>
          </p:cNvPr>
          <p:cNvPicPr>
            <a:picLocks noGrp="1" noChangeAspect="1"/>
          </p:cNvPicPr>
          <p:nvPr>
            <p:ph sz="half" idx="1"/>
          </p:nvPr>
        </p:nvPicPr>
        <p:blipFill>
          <a:blip r:embed="rId3"/>
          <a:stretch>
            <a:fillRect/>
          </a:stretch>
        </p:blipFill>
        <p:spPr>
          <a:xfrm>
            <a:off x="838200" y="2835450"/>
            <a:ext cx="5087587" cy="2885289"/>
          </a:xfrm>
        </p:spPr>
      </p:pic>
      <p:pic>
        <p:nvPicPr>
          <p:cNvPr id="11" name="Content Placeholder 10">
            <a:extLst>
              <a:ext uri="{FF2B5EF4-FFF2-40B4-BE49-F238E27FC236}">
                <a16:creationId xmlns:a16="http://schemas.microsoft.com/office/drawing/2014/main" id="{ECB252A4-B16C-8F40-81E6-9BE0B9DA6CCB}"/>
              </a:ext>
            </a:extLst>
          </p:cNvPr>
          <p:cNvPicPr>
            <a:picLocks noGrp="1" noChangeAspect="1"/>
          </p:cNvPicPr>
          <p:nvPr>
            <p:ph sz="half" idx="2"/>
          </p:nvPr>
        </p:nvPicPr>
        <p:blipFill>
          <a:blip r:embed="rId4"/>
          <a:stretch>
            <a:fillRect/>
          </a:stretch>
        </p:blipFill>
        <p:spPr>
          <a:xfrm>
            <a:off x="6651006" y="2835450"/>
            <a:ext cx="4702794" cy="2877584"/>
          </a:xfrm>
        </p:spPr>
      </p:pic>
    </p:spTree>
    <p:extLst>
      <p:ext uri="{BB962C8B-B14F-4D97-AF65-F5344CB8AC3E}">
        <p14:creationId xmlns:p14="http://schemas.microsoft.com/office/powerpoint/2010/main" val="3673631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D481-571D-E845-9000-35A35CD70D6F}"/>
              </a:ext>
            </a:extLst>
          </p:cNvPr>
          <p:cNvSpPr>
            <a:spLocks noGrp="1"/>
          </p:cNvSpPr>
          <p:nvPr>
            <p:ph type="title"/>
          </p:nvPr>
        </p:nvSpPr>
        <p:spPr>
          <a:xfrm>
            <a:off x="838200" y="365125"/>
            <a:ext cx="10515600" cy="1115055"/>
          </a:xfrm>
        </p:spPr>
        <p:txBody>
          <a:bodyPr>
            <a:noAutofit/>
          </a:bodyPr>
          <a:lstStyle/>
          <a:p>
            <a:pPr algn="ctr"/>
            <a:r>
              <a:rPr lang="en-US" b="1"/>
              <a:t>Rapid-Mix Facilities</a:t>
            </a:r>
          </a:p>
        </p:txBody>
      </p:sp>
      <p:sp>
        <p:nvSpPr>
          <p:cNvPr id="12" name="TextBox 11">
            <a:extLst>
              <a:ext uri="{FF2B5EF4-FFF2-40B4-BE49-F238E27FC236}">
                <a16:creationId xmlns:a16="http://schemas.microsoft.com/office/drawing/2014/main" id="{33EA954B-53EC-1648-9A04-D7D5C89C0A84}"/>
              </a:ext>
            </a:extLst>
          </p:cNvPr>
          <p:cNvSpPr txBox="1"/>
          <p:nvPr/>
        </p:nvSpPr>
        <p:spPr>
          <a:xfrm>
            <a:off x="1400543" y="4475451"/>
            <a:ext cx="3310746" cy="253916"/>
          </a:xfrm>
          <a:prstGeom prst="rect">
            <a:avLst/>
          </a:prstGeom>
          <a:noFill/>
        </p:spPr>
        <p:txBody>
          <a:bodyPr wrap="square" rtlCol="0">
            <a:spAutoFit/>
          </a:bodyPr>
          <a:lstStyle/>
          <a:p>
            <a:r>
              <a:rPr lang="en-US" sz="1050" dirty="0"/>
              <a:t>Copyright © 2016 the American Water Works Association</a:t>
            </a:r>
          </a:p>
        </p:txBody>
      </p:sp>
      <p:sp>
        <p:nvSpPr>
          <p:cNvPr id="19" name="TextBox 18">
            <a:extLst>
              <a:ext uri="{FF2B5EF4-FFF2-40B4-BE49-F238E27FC236}">
                <a16:creationId xmlns:a16="http://schemas.microsoft.com/office/drawing/2014/main" id="{F88F030D-CC1A-1A4C-9425-01E591998AA4}"/>
              </a:ext>
            </a:extLst>
          </p:cNvPr>
          <p:cNvSpPr txBox="1"/>
          <p:nvPr/>
        </p:nvSpPr>
        <p:spPr>
          <a:xfrm>
            <a:off x="755072" y="1634016"/>
            <a:ext cx="6408322" cy="954107"/>
          </a:xfrm>
          <a:prstGeom prst="rect">
            <a:avLst/>
          </a:prstGeom>
          <a:noFill/>
        </p:spPr>
        <p:txBody>
          <a:bodyPr wrap="square" rtlCol="0">
            <a:spAutoFit/>
          </a:bodyPr>
          <a:lstStyle/>
          <a:p>
            <a:r>
              <a:rPr lang="en-US" sz="2800" b="1"/>
              <a:t>Pumps and Conduits:		   		</a:t>
            </a:r>
          </a:p>
        </p:txBody>
      </p:sp>
      <p:pic>
        <p:nvPicPr>
          <p:cNvPr id="6" name="Content Placeholder 5">
            <a:extLst>
              <a:ext uri="{FF2B5EF4-FFF2-40B4-BE49-F238E27FC236}">
                <a16:creationId xmlns:a16="http://schemas.microsoft.com/office/drawing/2014/main" id="{56561507-8D9E-6646-BED8-4A47EAA541E8}"/>
              </a:ext>
            </a:extLst>
          </p:cNvPr>
          <p:cNvPicPr>
            <a:picLocks noGrp="1" noChangeAspect="1"/>
          </p:cNvPicPr>
          <p:nvPr>
            <p:ph sz="half" idx="1"/>
          </p:nvPr>
        </p:nvPicPr>
        <p:blipFill>
          <a:blip r:embed="rId3"/>
          <a:stretch>
            <a:fillRect/>
          </a:stretch>
        </p:blipFill>
        <p:spPr>
          <a:xfrm>
            <a:off x="755071" y="2375066"/>
            <a:ext cx="6882655" cy="1895448"/>
          </a:xfrm>
        </p:spPr>
      </p:pic>
      <p:pic>
        <p:nvPicPr>
          <p:cNvPr id="13" name="Content Placeholder 12">
            <a:extLst>
              <a:ext uri="{FF2B5EF4-FFF2-40B4-BE49-F238E27FC236}">
                <a16:creationId xmlns:a16="http://schemas.microsoft.com/office/drawing/2014/main" id="{535D11DF-9D92-6843-A358-D4696A9A7CB4}"/>
              </a:ext>
            </a:extLst>
          </p:cNvPr>
          <p:cNvPicPr>
            <a:picLocks noGrp="1" noChangeAspect="1"/>
          </p:cNvPicPr>
          <p:nvPr>
            <p:ph sz="half" idx="2"/>
          </p:nvPr>
        </p:nvPicPr>
        <p:blipFill>
          <a:blip r:embed="rId4"/>
          <a:stretch>
            <a:fillRect/>
          </a:stretch>
        </p:blipFill>
        <p:spPr>
          <a:xfrm>
            <a:off x="4956801" y="4475451"/>
            <a:ext cx="6700890" cy="1937224"/>
          </a:xfrm>
        </p:spPr>
      </p:pic>
      <p:sp>
        <p:nvSpPr>
          <p:cNvPr id="15" name="TextBox 14">
            <a:extLst>
              <a:ext uri="{FF2B5EF4-FFF2-40B4-BE49-F238E27FC236}">
                <a16:creationId xmlns:a16="http://schemas.microsoft.com/office/drawing/2014/main" id="{8A8D397F-0F83-DD48-8DFD-BF1EDE5D142E}"/>
              </a:ext>
            </a:extLst>
          </p:cNvPr>
          <p:cNvSpPr txBox="1"/>
          <p:nvPr/>
        </p:nvSpPr>
        <p:spPr>
          <a:xfrm>
            <a:off x="5249368" y="3470243"/>
            <a:ext cx="6408322" cy="954107"/>
          </a:xfrm>
          <a:prstGeom prst="rect">
            <a:avLst/>
          </a:prstGeom>
          <a:noFill/>
        </p:spPr>
        <p:txBody>
          <a:bodyPr wrap="square" rtlCol="0">
            <a:spAutoFit/>
          </a:bodyPr>
          <a:lstStyle/>
          <a:p>
            <a:pPr algn="r"/>
            <a:r>
              <a:rPr lang="en-US" sz="2800" b="1"/>
              <a:t>			Baffled Chambers:		   		</a:t>
            </a:r>
          </a:p>
        </p:txBody>
      </p:sp>
    </p:spTree>
    <p:extLst>
      <p:ext uri="{BB962C8B-B14F-4D97-AF65-F5344CB8AC3E}">
        <p14:creationId xmlns:p14="http://schemas.microsoft.com/office/powerpoint/2010/main" val="388211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979B19-1EAF-D941-8CC9-8B96CA91FD36}"/>
              </a:ext>
            </a:extLst>
          </p:cNvPr>
          <p:cNvPicPr>
            <a:picLocks noChangeAspect="1"/>
          </p:cNvPicPr>
          <p:nvPr/>
        </p:nvPicPr>
        <p:blipFill>
          <a:blip r:embed="rId3"/>
          <a:stretch>
            <a:fillRect/>
          </a:stretch>
        </p:blipFill>
        <p:spPr>
          <a:xfrm>
            <a:off x="5557553" y="250416"/>
            <a:ext cx="6162803" cy="6232308"/>
          </a:xfrm>
          <a:prstGeom prst="rect">
            <a:avLst/>
          </a:prstGeom>
        </p:spPr>
      </p:pic>
      <p:sp>
        <p:nvSpPr>
          <p:cNvPr id="9" name="Title 1">
            <a:extLst>
              <a:ext uri="{FF2B5EF4-FFF2-40B4-BE49-F238E27FC236}">
                <a16:creationId xmlns:a16="http://schemas.microsoft.com/office/drawing/2014/main" id="{10F051DB-F0DE-A542-B5E2-90A897EE0498}"/>
              </a:ext>
            </a:extLst>
          </p:cNvPr>
          <p:cNvSpPr txBox="1">
            <a:spLocks/>
          </p:cNvSpPr>
          <p:nvPr/>
        </p:nvSpPr>
        <p:spPr>
          <a:xfrm>
            <a:off x="104009" y="250416"/>
            <a:ext cx="5382882" cy="9818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Flocculation Facilities</a:t>
            </a:r>
          </a:p>
        </p:txBody>
      </p:sp>
      <p:sp>
        <p:nvSpPr>
          <p:cNvPr id="10" name="Content Placeholder 6">
            <a:extLst>
              <a:ext uri="{FF2B5EF4-FFF2-40B4-BE49-F238E27FC236}">
                <a16:creationId xmlns:a16="http://schemas.microsoft.com/office/drawing/2014/main" id="{009ECC1C-8F5F-DF44-B2C0-84598DB0DC01}"/>
              </a:ext>
            </a:extLst>
          </p:cNvPr>
          <p:cNvSpPr txBox="1">
            <a:spLocks/>
          </p:cNvSpPr>
          <p:nvPr/>
        </p:nvSpPr>
        <p:spPr>
          <a:xfrm>
            <a:off x="448294" y="1232288"/>
            <a:ext cx="4764974" cy="5358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Flocculation follows coagulation</a:t>
            </a:r>
          </a:p>
          <a:p>
            <a:r>
              <a:rPr lang="en-US" dirty="0"/>
              <a:t>Slow, gentle mixing to build the particle size of the floc</a:t>
            </a:r>
          </a:p>
          <a:p>
            <a:r>
              <a:rPr lang="en-US" dirty="0"/>
              <a:t>Baffled chambers are used to reduce short-circuiting</a:t>
            </a:r>
          </a:p>
          <a:p>
            <a:r>
              <a:rPr lang="en-US" dirty="0"/>
              <a:t>Mixing energy is reduced (tapered) in multiple stages to prevent shearing of the fragile floc as it grows</a:t>
            </a:r>
          </a:p>
          <a:p>
            <a:r>
              <a:rPr lang="en-US" dirty="0"/>
              <a:t>Figure 8-14: flocculator design examples</a:t>
            </a:r>
          </a:p>
        </p:txBody>
      </p:sp>
      <p:sp>
        <p:nvSpPr>
          <p:cNvPr id="11" name="TextBox 10">
            <a:extLst>
              <a:ext uri="{FF2B5EF4-FFF2-40B4-BE49-F238E27FC236}">
                <a16:creationId xmlns:a16="http://schemas.microsoft.com/office/drawing/2014/main" id="{809607FC-6F4A-154D-879D-1ABF3227C231}"/>
              </a:ext>
            </a:extLst>
          </p:cNvPr>
          <p:cNvSpPr txBox="1"/>
          <p:nvPr/>
        </p:nvSpPr>
        <p:spPr>
          <a:xfrm>
            <a:off x="6983581" y="6506475"/>
            <a:ext cx="3310746" cy="253916"/>
          </a:xfrm>
          <a:prstGeom prst="rect">
            <a:avLst/>
          </a:prstGeom>
          <a:noFill/>
        </p:spPr>
        <p:txBody>
          <a:bodyPr wrap="square" rtlCol="0">
            <a:spAutoFit/>
          </a:bodyPr>
          <a:lstStyle/>
          <a:p>
            <a:r>
              <a:rPr lang="en-US" sz="1050" dirty="0"/>
              <a:t>Copyright © 2016 the American Water Works Association</a:t>
            </a:r>
          </a:p>
        </p:txBody>
      </p:sp>
    </p:spTree>
    <p:extLst>
      <p:ext uri="{BB962C8B-B14F-4D97-AF65-F5344CB8AC3E}">
        <p14:creationId xmlns:p14="http://schemas.microsoft.com/office/powerpoint/2010/main" val="4012648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0F051DB-F0DE-A542-B5E2-90A897EE0498}"/>
              </a:ext>
            </a:extLst>
          </p:cNvPr>
          <p:cNvSpPr txBox="1">
            <a:spLocks/>
          </p:cNvSpPr>
          <p:nvPr/>
        </p:nvSpPr>
        <p:spPr>
          <a:xfrm>
            <a:off x="395283" y="511674"/>
            <a:ext cx="11217093" cy="9818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Flocculation Facilities</a:t>
            </a:r>
          </a:p>
        </p:txBody>
      </p:sp>
      <p:sp>
        <p:nvSpPr>
          <p:cNvPr id="11" name="TextBox 10">
            <a:extLst>
              <a:ext uri="{FF2B5EF4-FFF2-40B4-BE49-F238E27FC236}">
                <a16:creationId xmlns:a16="http://schemas.microsoft.com/office/drawing/2014/main" id="{809607FC-6F4A-154D-879D-1ABF3227C231}"/>
              </a:ext>
            </a:extLst>
          </p:cNvPr>
          <p:cNvSpPr txBox="1"/>
          <p:nvPr/>
        </p:nvSpPr>
        <p:spPr>
          <a:xfrm>
            <a:off x="4667893" y="6307194"/>
            <a:ext cx="3310746" cy="253916"/>
          </a:xfrm>
          <a:prstGeom prst="rect">
            <a:avLst/>
          </a:prstGeom>
          <a:noFill/>
        </p:spPr>
        <p:txBody>
          <a:bodyPr wrap="square" rtlCol="0">
            <a:spAutoFit/>
          </a:bodyPr>
          <a:lstStyle/>
          <a:p>
            <a:r>
              <a:rPr lang="en-US" sz="1050" dirty="0"/>
              <a:t>Copyright © 2016 the American Water Works Association</a:t>
            </a:r>
          </a:p>
        </p:txBody>
      </p:sp>
      <p:pic>
        <p:nvPicPr>
          <p:cNvPr id="3" name="Picture 2">
            <a:extLst>
              <a:ext uri="{FF2B5EF4-FFF2-40B4-BE49-F238E27FC236}">
                <a16:creationId xmlns:a16="http://schemas.microsoft.com/office/drawing/2014/main" id="{2646130B-5892-E241-B989-76C046C31558}"/>
              </a:ext>
            </a:extLst>
          </p:cNvPr>
          <p:cNvPicPr>
            <a:picLocks noChangeAspect="1"/>
          </p:cNvPicPr>
          <p:nvPr/>
        </p:nvPicPr>
        <p:blipFill>
          <a:blip r:embed="rId3"/>
          <a:stretch>
            <a:fillRect/>
          </a:stretch>
        </p:blipFill>
        <p:spPr>
          <a:xfrm>
            <a:off x="395284" y="1745674"/>
            <a:ext cx="5630939" cy="4309392"/>
          </a:xfrm>
          <a:prstGeom prst="rect">
            <a:avLst/>
          </a:prstGeom>
        </p:spPr>
      </p:pic>
      <p:pic>
        <p:nvPicPr>
          <p:cNvPr id="5" name="Picture 4">
            <a:extLst>
              <a:ext uri="{FF2B5EF4-FFF2-40B4-BE49-F238E27FC236}">
                <a16:creationId xmlns:a16="http://schemas.microsoft.com/office/drawing/2014/main" id="{58130BE8-5478-E54C-A78C-E5748CBC89BB}"/>
              </a:ext>
            </a:extLst>
          </p:cNvPr>
          <p:cNvPicPr>
            <a:picLocks noChangeAspect="1"/>
          </p:cNvPicPr>
          <p:nvPr/>
        </p:nvPicPr>
        <p:blipFill>
          <a:blip r:embed="rId4"/>
          <a:stretch>
            <a:fillRect/>
          </a:stretch>
        </p:blipFill>
        <p:spPr>
          <a:xfrm>
            <a:off x="6591726" y="1745675"/>
            <a:ext cx="5020651" cy="4309392"/>
          </a:xfrm>
          <a:prstGeom prst="rect">
            <a:avLst/>
          </a:prstGeom>
        </p:spPr>
      </p:pic>
    </p:spTree>
    <p:extLst>
      <p:ext uri="{BB962C8B-B14F-4D97-AF65-F5344CB8AC3E}">
        <p14:creationId xmlns:p14="http://schemas.microsoft.com/office/powerpoint/2010/main" val="83945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D481-571D-E845-9000-35A35CD70D6F}"/>
              </a:ext>
            </a:extLst>
          </p:cNvPr>
          <p:cNvSpPr>
            <a:spLocks noGrp="1"/>
          </p:cNvSpPr>
          <p:nvPr>
            <p:ph type="title"/>
          </p:nvPr>
        </p:nvSpPr>
        <p:spPr/>
        <p:txBody>
          <a:bodyPr>
            <a:noAutofit/>
          </a:bodyPr>
          <a:lstStyle/>
          <a:p>
            <a:pPr algn="ctr"/>
            <a:r>
              <a:rPr lang="en-US" b="1"/>
              <a:t>Process Description</a:t>
            </a:r>
          </a:p>
        </p:txBody>
      </p:sp>
      <p:sp>
        <p:nvSpPr>
          <p:cNvPr id="2" name="Content Placeholder 1">
            <a:extLst>
              <a:ext uri="{FF2B5EF4-FFF2-40B4-BE49-F238E27FC236}">
                <a16:creationId xmlns:a16="http://schemas.microsoft.com/office/drawing/2014/main" id="{8E5C666D-900F-BF44-8EE9-A33DC09CB651}"/>
              </a:ext>
            </a:extLst>
          </p:cNvPr>
          <p:cNvSpPr>
            <a:spLocks noGrp="1"/>
          </p:cNvSpPr>
          <p:nvPr>
            <p:ph idx="1"/>
          </p:nvPr>
        </p:nvSpPr>
        <p:spPr/>
        <p:txBody>
          <a:bodyPr/>
          <a:lstStyle/>
          <a:p>
            <a:pPr>
              <a:spcAft>
                <a:spcPts val="600"/>
              </a:spcAft>
            </a:pPr>
            <a:r>
              <a:rPr lang="en-US"/>
              <a:t>Coagulation and flocculation convert the small, </a:t>
            </a:r>
            <a:r>
              <a:rPr lang="en-US" err="1"/>
              <a:t>nonsettleable</a:t>
            </a:r>
            <a:r>
              <a:rPr lang="en-US"/>
              <a:t> solids into larger, more settleable particles by physical-chemical changes</a:t>
            </a:r>
          </a:p>
          <a:p>
            <a:pPr>
              <a:spcAft>
                <a:spcPts val="600"/>
              </a:spcAft>
            </a:pPr>
            <a:r>
              <a:rPr lang="en-US" err="1"/>
              <a:t>Nonsettleable</a:t>
            </a:r>
            <a:r>
              <a:rPr lang="en-US"/>
              <a:t> solids resist settling due to the small particle size and the natural repellant forces between the particles (see Table 8-1)</a:t>
            </a:r>
          </a:p>
          <a:p>
            <a:pPr>
              <a:spcAft>
                <a:spcPts val="600"/>
              </a:spcAft>
            </a:pPr>
            <a:r>
              <a:rPr lang="en-US"/>
              <a:t>Particles in water (Figure 8-1) include:</a:t>
            </a:r>
          </a:p>
          <a:p>
            <a:pPr lvl="1">
              <a:spcAft>
                <a:spcPts val="600"/>
              </a:spcAft>
            </a:pPr>
            <a:r>
              <a:rPr lang="en-US"/>
              <a:t>Suspended solids, which include settleable solids</a:t>
            </a:r>
          </a:p>
          <a:p>
            <a:pPr lvl="1">
              <a:spcAft>
                <a:spcPts val="600"/>
              </a:spcAft>
            </a:pPr>
            <a:r>
              <a:rPr lang="en-US"/>
              <a:t>Colloidal solids – </a:t>
            </a:r>
            <a:r>
              <a:rPr lang="en-US" err="1"/>
              <a:t>nonsettleable</a:t>
            </a:r>
            <a:r>
              <a:rPr lang="en-US"/>
              <a:t> suspended solids that cause turbidity</a:t>
            </a:r>
          </a:p>
          <a:p>
            <a:pPr lvl="1">
              <a:spcAft>
                <a:spcPts val="600"/>
              </a:spcAft>
            </a:pPr>
            <a:r>
              <a:rPr lang="en-US"/>
              <a:t>Dissolved solids – substances dissolved in water, the size of a molecule and invisible to the naked eye</a:t>
            </a:r>
          </a:p>
          <a:p>
            <a:pPr lvl="1">
              <a:spcAft>
                <a:spcPts val="600"/>
              </a:spcAft>
            </a:pPr>
            <a:endParaRPr lang="en-US"/>
          </a:p>
        </p:txBody>
      </p:sp>
    </p:spTree>
    <p:extLst>
      <p:ext uri="{BB962C8B-B14F-4D97-AF65-F5344CB8AC3E}">
        <p14:creationId xmlns:p14="http://schemas.microsoft.com/office/powerpoint/2010/main" val="44312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B3BE-27BE-CD47-BC5A-C801C985F584}"/>
              </a:ext>
            </a:extLst>
          </p:cNvPr>
          <p:cNvSpPr>
            <a:spLocks noGrp="1"/>
          </p:cNvSpPr>
          <p:nvPr>
            <p:ph type="title"/>
          </p:nvPr>
        </p:nvSpPr>
        <p:spPr>
          <a:xfrm>
            <a:off x="838200" y="365126"/>
            <a:ext cx="10515600" cy="988662"/>
          </a:xfrm>
        </p:spPr>
        <p:txBody>
          <a:bodyPr/>
          <a:lstStyle/>
          <a:p>
            <a:pPr algn="ctr"/>
            <a:r>
              <a:rPr lang="en-US" b="1"/>
              <a:t>Suspended, Colloidal, and Dissolved Solids</a:t>
            </a:r>
          </a:p>
        </p:txBody>
      </p:sp>
      <p:pic>
        <p:nvPicPr>
          <p:cNvPr id="5" name="Content Placeholder 4">
            <a:extLst>
              <a:ext uri="{FF2B5EF4-FFF2-40B4-BE49-F238E27FC236}">
                <a16:creationId xmlns:a16="http://schemas.microsoft.com/office/drawing/2014/main" id="{0243DF43-5688-DF46-B332-003089E5025B}"/>
              </a:ext>
            </a:extLst>
          </p:cNvPr>
          <p:cNvPicPr>
            <a:picLocks noGrp="1" noChangeAspect="1"/>
          </p:cNvPicPr>
          <p:nvPr>
            <p:ph idx="1"/>
          </p:nvPr>
        </p:nvPicPr>
        <p:blipFill>
          <a:blip r:embed="rId3"/>
          <a:stretch>
            <a:fillRect/>
          </a:stretch>
        </p:blipFill>
        <p:spPr>
          <a:xfrm>
            <a:off x="2159330" y="1353788"/>
            <a:ext cx="7873340" cy="4972637"/>
          </a:xfrm>
        </p:spPr>
      </p:pic>
      <p:sp>
        <p:nvSpPr>
          <p:cNvPr id="6" name="TextBox 5">
            <a:extLst>
              <a:ext uri="{FF2B5EF4-FFF2-40B4-BE49-F238E27FC236}">
                <a16:creationId xmlns:a16="http://schemas.microsoft.com/office/drawing/2014/main" id="{28E0775A-A87F-784B-A85D-12C207166FE7}"/>
              </a:ext>
            </a:extLst>
          </p:cNvPr>
          <p:cNvSpPr txBox="1"/>
          <p:nvPr/>
        </p:nvSpPr>
        <p:spPr>
          <a:xfrm>
            <a:off x="4440627" y="6428221"/>
            <a:ext cx="3310746" cy="253916"/>
          </a:xfrm>
          <a:prstGeom prst="rect">
            <a:avLst/>
          </a:prstGeom>
          <a:noFill/>
        </p:spPr>
        <p:txBody>
          <a:bodyPr wrap="square" rtlCol="0">
            <a:spAutoFit/>
          </a:bodyPr>
          <a:lstStyle/>
          <a:p>
            <a:r>
              <a:rPr lang="en-US" sz="1050"/>
              <a:t>Copyright © 2016 the American Water Works Association</a:t>
            </a:r>
          </a:p>
        </p:txBody>
      </p:sp>
    </p:spTree>
    <p:extLst>
      <p:ext uri="{BB962C8B-B14F-4D97-AF65-F5344CB8AC3E}">
        <p14:creationId xmlns:p14="http://schemas.microsoft.com/office/powerpoint/2010/main" val="972025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D481-571D-E845-9000-35A35CD70D6F}"/>
              </a:ext>
            </a:extLst>
          </p:cNvPr>
          <p:cNvSpPr>
            <a:spLocks noGrp="1"/>
          </p:cNvSpPr>
          <p:nvPr>
            <p:ph type="title"/>
          </p:nvPr>
        </p:nvSpPr>
        <p:spPr>
          <a:xfrm>
            <a:off x="838200" y="365125"/>
            <a:ext cx="6441374" cy="964911"/>
          </a:xfrm>
        </p:spPr>
        <p:txBody>
          <a:bodyPr>
            <a:noAutofit/>
          </a:bodyPr>
          <a:lstStyle/>
          <a:p>
            <a:r>
              <a:rPr lang="en-US" b="1"/>
              <a:t>Particle Size</a:t>
            </a:r>
          </a:p>
        </p:txBody>
      </p:sp>
      <p:sp>
        <p:nvSpPr>
          <p:cNvPr id="2" name="Content Placeholder 1">
            <a:extLst>
              <a:ext uri="{FF2B5EF4-FFF2-40B4-BE49-F238E27FC236}">
                <a16:creationId xmlns:a16="http://schemas.microsoft.com/office/drawing/2014/main" id="{8E5C666D-900F-BF44-8EE9-A33DC09CB651}"/>
              </a:ext>
            </a:extLst>
          </p:cNvPr>
          <p:cNvSpPr>
            <a:spLocks noGrp="1"/>
          </p:cNvSpPr>
          <p:nvPr>
            <p:ph sz="half" idx="1"/>
          </p:nvPr>
        </p:nvSpPr>
        <p:spPr>
          <a:xfrm>
            <a:off x="838201" y="1520040"/>
            <a:ext cx="3650672" cy="5118265"/>
          </a:xfrm>
        </p:spPr>
        <p:txBody>
          <a:bodyPr>
            <a:normAutofit/>
          </a:bodyPr>
          <a:lstStyle/>
          <a:p>
            <a:pPr>
              <a:spcAft>
                <a:spcPts val="600"/>
              </a:spcAft>
            </a:pPr>
            <a:r>
              <a:rPr lang="en-US"/>
              <a:t>Particles smaller than 0.001 millimeter (less than 1 micron or 1µ) are considered to be </a:t>
            </a:r>
            <a:r>
              <a:rPr lang="en-US" err="1"/>
              <a:t>nonsettleable</a:t>
            </a:r>
            <a:endParaRPr lang="en-US"/>
          </a:p>
          <a:p>
            <a:pPr>
              <a:spcAft>
                <a:spcPts val="600"/>
              </a:spcAft>
            </a:pPr>
            <a:r>
              <a:rPr lang="en-US"/>
              <a:t>These are the materials that are the targets of coagulation and flocculation</a:t>
            </a:r>
          </a:p>
        </p:txBody>
      </p:sp>
      <p:sp>
        <p:nvSpPr>
          <p:cNvPr id="7" name="TextBox 6">
            <a:extLst>
              <a:ext uri="{FF2B5EF4-FFF2-40B4-BE49-F238E27FC236}">
                <a16:creationId xmlns:a16="http://schemas.microsoft.com/office/drawing/2014/main" id="{81FB85AE-E722-5D49-8033-C00845227A3A}"/>
              </a:ext>
            </a:extLst>
          </p:cNvPr>
          <p:cNvSpPr txBox="1"/>
          <p:nvPr/>
        </p:nvSpPr>
        <p:spPr>
          <a:xfrm>
            <a:off x="6675681" y="5608824"/>
            <a:ext cx="3310746" cy="253916"/>
          </a:xfrm>
          <a:prstGeom prst="rect">
            <a:avLst/>
          </a:prstGeom>
          <a:noFill/>
        </p:spPr>
        <p:txBody>
          <a:bodyPr wrap="square" rtlCol="0">
            <a:spAutoFit/>
          </a:bodyPr>
          <a:lstStyle/>
          <a:p>
            <a:r>
              <a:rPr lang="en-US" sz="1050"/>
              <a:t>Copyright © 2016 the American Water Works Association</a:t>
            </a:r>
          </a:p>
        </p:txBody>
      </p:sp>
      <p:pic>
        <p:nvPicPr>
          <p:cNvPr id="13" name="Picture 12">
            <a:extLst>
              <a:ext uri="{FF2B5EF4-FFF2-40B4-BE49-F238E27FC236}">
                <a16:creationId xmlns:a16="http://schemas.microsoft.com/office/drawing/2014/main" id="{930EECD4-E47E-C844-95D6-4E5C9451C460}"/>
              </a:ext>
            </a:extLst>
          </p:cNvPr>
          <p:cNvPicPr>
            <a:picLocks noChangeAspect="1"/>
          </p:cNvPicPr>
          <p:nvPr/>
        </p:nvPicPr>
        <p:blipFill>
          <a:blip r:embed="rId3"/>
          <a:stretch>
            <a:fillRect/>
          </a:stretch>
        </p:blipFill>
        <p:spPr>
          <a:xfrm>
            <a:off x="4775858" y="1330036"/>
            <a:ext cx="7110391" cy="4025736"/>
          </a:xfrm>
          <a:prstGeom prst="rect">
            <a:avLst/>
          </a:prstGeom>
        </p:spPr>
      </p:pic>
    </p:spTree>
    <p:extLst>
      <p:ext uri="{BB962C8B-B14F-4D97-AF65-F5344CB8AC3E}">
        <p14:creationId xmlns:p14="http://schemas.microsoft.com/office/powerpoint/2010/main" val="1825020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D481-571D-E845-9000-35A35CD70D6F}"/>
              </a:ext>
            </a:extLst>
          </p:cNvPr>
          <p:cNvSpPr>
            <a:spLocks noGrp="1"/>
          </p:cNvSpPr>
          <p:nvPr>
            <p:ph type="title"/>
          </p:nvPr>
        </p:nvSpPr>
        <p:spPr>
          <a:xfrm>
            <a:off x="838200" y="365125"/>
            <a:ext cx="6441374" cy="964911"/>
          </a:xfrm>
        </p:spPr>
        <p:txBody>
          <a:bodyPr>
            <a:noAutofit/>
          </a:bodyPr>
          <a:lstStyle/>
          <a:p>
            <a:r>
              <a:rPr lang="en-US" b="1"/>
              <a:t>Natural Forces</a:t>
            </a:r>
          </a:p>
        </p:txBody>
      </p:sp>
      <p:sp>
        <p:nvSpPr>
          <p:cNvPr id="2" name="Content Placeholder 1">
            <a:extLst>
              <a:ext uri="{FF2B5EF4-FFF2-40B4-BE49-F238E27FC236}">
                <a16:creationId xmlns:a16="http://schemas.microsoft.com/office/drawing/2014/main" id="{8E5C666D-900F-BF44-8EE9-A33DC09CB651}"/>
              </a:ext>
            </a:extLst>
          </p:cNvPr>
          <p:cNvSpPr>
            <a:spLocks noGrp="1"/>
          </p:cNvSpPr>
          <p:nvPr>
            <p:ph sz="half" idx="1"/>
          </p:nvPr>
        </p:nvSpPr>
        <p:spPr>
          <a:xfrm>
            <a:off x="838201" y="1520041"/>
            <a:ext cx="10395856" cy="4286994"/>
          </a:xfrm>
        </p:spPr>
        <p:txBody>
          <a:bodyPr>
            <a:normAutofit/>
          </a:bodyPr>
          <a:lstStyle/>
          <a:p>
            <a:pPr>
              <a:spcAft>
                <a:spcPts val="600"/>
              </a:spcAft>
            </a:pPr>
            <a:r>
              <a:rPr lang="en-US" dirty="0"/>
              <a:t>Colloidal particles in water carry a negative surface electrical charge that acts like one pole of a magnet</a:t>
            </a:r>
          </a:p>
          <a:p>
            <a:pPr lvl="1">
              <a:spcAft>
                <a:spcPts val="600"/>
              </a:spcAft>
            </a:pPr>
            <a:r>
              <a:rPr lang="en-US" dirty="0"/>
              <a:t>Like poles (like charges) repel each other, while opposite poles attract each other. The intense negative surface charge on colloids creates a repulsive force called the zeta potential.</a:t>
            </a:r>
          </a:p>
          <a:p>
            <a:pPr lvl="1">
              <a:spcAft>
                <a:spcPts val="600"/>
              </a:spcAft>
            </a:pPr>
            <a:r>
              <a:rPr lang="en-US" dirty="0"/>
              <a:t>The opposite (attractive) force on particles is called the </a:t>
            </a:r>
            <a:r>
              <a:rPr lang="en-US" i="1" dirty="0"/>
              <a:t>van der Waals force</a:t>
            </a:r>
            <a:r>
              <a:rPr lang="en-US" dirty="0"/>
              <a:t> and causes particles to gather together in water, air, or the vacuum of space</a:t>
            </a:r>
          </a:p>
          <a:p>
            <a:pPr lvl="1">
              <a:spcAft>
                <a:spcPts val="600"/>
              </a:spcAft>
            </a:pPr>
            <a:r>
              <a:rPr lang="en-US" dirty="0"/>
              <a:t>The zeta potential is stronger than the </a:t>
            </a:r>
            <a:r>
              <a:rPr lang="en-US" i="1" dirty="0"/>
              <a:t>van der Waals force</a:t>
            </a:r>
            <a:r>
              <a:rPr lang="en-US" dirty="0"/>
              <a:t> for turbidity particles in water, thus turbidity won’t form clumps and settle out naturally</a:t>
            </a:r>
          </a:p>
        </p:txBody>
      </p:sp>
    </p:spTree>
    <p:extLst>
      <p:ext uri="{BB962C8B-B14F-4D97-AF65-F5344CB8AC3E}">
        <p14:creationId xmlns:p14="http://schemas.microsoft.com/office/powerpoint/2010/main" val="295276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D481-571D-E845-9000-35A35CD70D6F}"/>
              </a:ext>
            </a:extLst>
          </p:cNvPr>
          <p:cNvSpPr>
            <a:spLocks noGrp="1"/>
          </p:cNvSpPr>
          <p:nvPr>
            <p:ph type="title"/>
          </p:nvPr>
        </p:nvSpPr>
        <p:spPr/>
        <p:txBody>
          <a:bodyPr>
            <a:noAutofit/>
          </a:bodyPr>
          <a:lstStyle/>
          <a:p>
            <a:pPr algn="ctr"/>
            <a:r>
              <a:rPr lang="en-US" b="1"/>
              <a:t>Effect of Coagulation and Flocculation</a:t>
            </a:r>
          </a:p>
        </p:txBody>
      </p:sp>
      <p:sp>
        <p:nvSpPr>
          <p:cNvPr id="2" name="Content Placeholder 1">
            <a:extLst>
              <a:ext uri="{FF2B5EF4-FFF2-40B4-BE49-F238E27FC236}">
                <a16:creationId xmlns:a16="http://schemas.microsoft.com/office/drawing/2014/main" id="{8E5C666D-900F-BF44-8EE9-A33DC09CB651}"/>
              </a:ext>
            </a:extLst>
          </p:cNvPr>
          <p:cNvSpPr>
            <a:spLocks noGrp="1"/>
          </p:cNvSpPr>
          <p:nvPr>
            <p:ph idx="1"/>
          </p:nvPr>
        </p:nvSpPr>
        <p:spPr>
          <a:xfrm>
            <a:off x="838200" y="1690688"/>
            <a:ext cx="10515600" cy="4852615"/>
          </a:xfrm>
        </p:spPr>
        <p:txBody>
          <a:bodyPr>
            <a:normAutofit/>
          </a:bodyPr>
          <a:lstStyle/>
          <a:p>
            <a:pPr>
              <a:spcAft>
                <a:spcPts val="600"/>
              </a:spcAft>
            </a:pPr>
            <a:r>
              <a:rPr lang="en-US" dirty="0"/>
              <a:t>Coagulation-flocculation processes neutralize the zeta potential repelling </a:t>
            </a:r>
            <a:r>
              <a:rPr lang="en-US" dirty="0" err="1"/>
              <a:t>nonsettleable</a:t>
            </a:r>
            <a:r>
              <a:rPr lang="en-US" dirty="0"/>
              <a:t> solids and thus allows the </a:t>
            </a:r>
            <a:r>
              <a:rPr lang="en-US" i="1" dirty="0"/>
              <a:t>van der Waals force</a:t>
            </a:r>
            <a:r>
              <a:rPr lang="en-US" dirty="0"/>
              <a:t> to form larger particles</a:t>
            </a:r>
          </a:p>
          <a:p>
            <a:pPr>
              <a:spcAft>
                <a:spcPts val="600"/>
              </a:spcAft>
            </a:pPr>
            <a:r>
              <a:rPr lang="en-US" dirty="0"/>
              <a:t>This is a two-step process: </a:t>
            </a:r>
          </a:p>
          <a:p>
            <a:pPr lvl="1">
              <a:spcAft>
                <a:spcPts val="600"/>
              </a:spcAft>
            </a:pPr>
            <a:r>
              <a:rPr lang="en-US" dirty="0"/>
              <a:t>During coagulation small </a:t>
            </a:r>
            <a:r>
              <a:rPr lang="en-US" dirty="0" err="1"/>
              <a:t>microfloc</a:t>
            </a:r>
            <a:r>
              <a:rPr lang="en-US" dirty="0"/>
              <a:t> particles are formed. This is a chemical process and is very rapid.</a:t>
            </a:r>
          </a:p>
          <a:p>
            <a:pPr lvl="1">
              <a:spcAft>
                <a:spcPts val="600"/>
              </a:spcAft>
            </a:pPr>
            <a:r>
              <a:rPr lang="en-US" dirty="0"/>
              <a:t>During flocculation, larger </a:t>
            </a:r>
            <a:r>
              <a:rPr lang="en-US" dirty="0" err="1"/>
              <a:t>macrofloc</a:t>
            </a:r>
            <a:r>
              <a:rPr lang="en-US" dirty="0"/>
              <a:t> particles are formed. This often involves the addition of a second chemical, usually a polymer, to aid the formation of larger particles. Flocculation is a physical process as it uses gentle mixing for a period of time to form the </a:t>
            </a:r>
            <a:r>
              <a:rPr lang="en-US" dirty="0" err="1"/>
              <a:t>macrofloc</a:t>
            </a:r>
            <a:r>
              <a:rPr lang="en-US" dirty="0"/>
              <a:t>. </a:t>
            </a:r>
          </a:p>
          <a:p>
            <a:pPr lvl="1">
              <a:spcAft>
                <a:spcPts val="600"/>
              </a:spcAft>
            </a:pPr>
            <a:r>
              <a:rPr lang="en-US" dirty="0"/>
              <a:t>See Figure 8-2.</a:t>
            </a:r>
          </a:p>
        </p:txBody>
      </p:sp>
    </p:spTree>
    <p:extLst>
      <p:ext uri="{BB962C8B-B14F-4D97-AF65-F5344CB8AC3E}">
        <p14:creationId xmlns:p14="http://schemas.microsoft.com/office/powerpoint/2010/main" val="2813839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D481-571D-E845-9000-35A35CD70D6F}"/>
              </a:ext>
            </a:extLst>
          </p:cNvPr>
          <p:cNvSpPr>
            <a:spLocks noGrp="1"/>
          </p:cNvSpPr>
          <p:nvPr>
            <p:ph type="title"/>
          </p:nvPr>
        </p:nvSpPr>
        <p:spPr>
          <a:xfrm>
            <a:off x="838200" y="213757"/>
            <a:ext cx="10515600" cy="926274"/>
          </a:xfrm>
        </p:spPr>
        <p:txBody>
          <a:bodyPr>
            <a:noAutofit/>
          </a:bodyPr>
          <a:lstStyle/>
          <a:p>
            <a:pPr algn="ctr"/>
            <a:r>
              <a:rPr lang="en-US" b="1" dirty="0"/>
              <a:t>Effect of Coagulation and Flocculation</a:t>
            </a:r>
          </a:p>
        </p:txBody>
      </p:sp>
      <p:pic>
        <p:nvPicPr>
          <p:cNvPr id="4" name="Picture 3">
            <a:extLst>
              <a:ext uri="{FF2B5EF4-FFF2-40B4-BE49-F238E27FC236}">
                <a16:creationId xmlns:a16="http://schemas.microsoft.com/office/drawing/2014/main" id="{A0964C85-EE31-7148-A862-05ADC9F0D1E1}"/>
              </a:ext>
            </a:extLst>
          </p:cNvPr>
          <p:cNvPicPr>
            <a:picLocks noChangeAspect="1"/>
          </p:cNvPicPr>
          <p:nvPr/>
        </p:nvPicPr>
        <p:blipFill>
          <a:blip r:embed="rId3"/>
          <a:stretch>
            <a:fillRect/>
          </a:stretch>
        </p:blipFill>
        <p:spPr>
          <a:xfrm>
            <a:off x="1295893" y="1361641"/>
            <a:ext cx="9600211" cy="4856844"/>
          </a:xfrm>
          <a:prstGeom prst="rect">
            <a:avLst/>
          </a:prstGeom>
        </p:spPr>
      </p:pic>
      <p:sp>
        <p:nvSpPr>
          <p:cNvPr id="6" name="TextBox 5">
            <a:extLst>
              <a:ext uri="{FF2B5EF4-FFF2-40B4-BE49-F238E27FC236}">
                <a16:creationId xmlns:a16="http://schemas.microsoft.com/office/drawing/2014/main" id="{52894F7D-0D2E-0041-9374-D4D623F92099}"/>
              </a:ext>
            </a:extLst>
          </p:cNvPr>
          <p:cNvSpPr txBox="1"/>
          <p:nvPr/>
        </p:nvSpPr>
        <p:spPr>
          <a:xfrm>
            <a:off x="4440626" y="6309467"/>
            <a:ext cx="3310746" cy="253916"/>
          </a:xfrm>
          <a:prstGeom prst="rect">
            <a:avLst/>
          </a:prstGeom>
          <a:noFill/>
        </p:spPr>
        <p:txBody>
          <a:bodyPr wrap="square" rtlCol="0">
            <a:spAutoFit/>
          </a:bodyPr>
          <a:lstStyle/>
          <a:p>
            <a:r>
              <a:rPr lang="en-US" sz="1050"/>
              <a:t>Copyright © 2016 the American Water Works Association</a:t>
            </a:r>
          </a:p>
        </p:txBody>
      </p:sp>
    </p:spTree>
    <p:extLst>
      <p:ext uri="{BB962C8B-B14F-4D97-AF65-F5344CB8AC3E}">
        <p14:creationId xmlns:p14="http://schemas.microsoft.com/office/powerpoint/2010/main" val="904674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D481-571D-E845-9000-35A35CD70D6F}"/>
              </a:ext>
            </a:extLst>
          </p:cNvPr>
          <p:cNvSpPr>
            <a:spLocks noGrp="1"/>
          </p:cNvSpPr>
          <p:nvPr>
            <p:ph type="title"/>
          </p:nvPr>
        </p:nvSpPr>
        <p:spPr/>
        <p:txBody>
          <a:bodyPr>
            <a:noAutofit/>
          </a:bodyPr>
          <a:lstStyle/>
          <a:p>
            <a:pPr algn="ctr"/>
            <a:r>
              <a:rPr lang="en-US" b="1"/>
              <a:t>Coagulant Chemicals and Feed Equipment</a:t>
            </a:r>
          </a:p>
        </p:txBody>
      </p:sp>
      <p:pic>
        <p:nvPicPr>
          <p:cNvPr id="5" name="Content Placeholder 4">
            <a:extLst>
              <a:ext uri="{FF2B5EF4-FFF2-40B4-BE49-F238E27FC236}">
                <a16:creationId xmlns:a16="http://schemas.microsoft.com/office/drawing/2014/main" id="{F3E0C6A1-03F9-B54E-8EB4-3188E725BDDD}"/>
              </a:ext>
            </a:extLst>
          </p:cNvPr>
          <p:cNvPicPr>
            <a:picLocks noGrp="1" noChangeAspect="1"/>
          </p:cNvPicPr>
          <p:nvPr>
            <p:ph idx="1"/>
          </p:nvPr>
        </p:nvPicPr>
        <p:blipFill>
          <a:blip r:embed="rId3"/>
          <a:stretch>
            <a:fillRect/>
          </a:stretch>
        </p:blipFill>
        <p:spPr>
          <a:xfrm>
            <a:off x="4400798" y="1690688"/>
            <a:ext cx="7149440" cy="4489986"/>
          </a:xfrm>
        </p:spPr>
      </p:pic>
      <p:sp>
        <p:nvSpPr>
          <p:cNvPr id="9" name="TextBox 8">
            <a:extLst>
              <a:ext uri="{FF2B5EF4-FFF2-40B4-BE49-F238E27FC236}">
                <a16:creationId xmlns:a16="http://schemas.microsoft.com/office/drawing/2014/main" id="{029DE901-9E19-B344-9933-C2EDF227B407}"/>
              </a:ext>
            </a:extLst>
          </p:cNvPr>
          <p:cNvSpPr txBox="1"/>
          <p:nvPr/>
        </p:nvSpPr>
        <p:spPr>
          <a:xfrm>
            <a:off x="6320145" y="6241371"/>
            <a:ext cx="3310746" cy="253916"/>
          </a:xfrm>
          <a:prstGeom prst="rect">
            <a:avLst/>
          </a:prstGeom>
          <a:noFill/>
        </p:spPr>
        <p:txBody>
          <a:bodyPr wrap="square" rtlCol="0">
            <a:spAutoFit/>
          </a:bodyPr>
          <a:lstStyle/>
          <a:p>
            <a:r>
              <a:rPr lang="en-US" sz="1050"/>
              <a:t>Copyright © 2016 the American Water Works Association</a:t>
            </a:r>
          </a:p>
        </p:txBody>
      </p:sp>
      <p:sp>
        <p:nvSpPr>
          <p:cNvPr id="7" name="TextBox 6">
            <a:extLst>
              <a:ext uri="{FF2B5EF4-FFF2-40B4-BE49-F238E27FC236}">
                <a16:creationId xmlns:a16="http://schemas.microsoft.com/office/drawing/2014/main" id="{2A112B44-9CAA-B44D-8AE4-6ABE1866FEEF}"/>
              </a:ext>
            </a:extLst>
          </p:cNvPr>
          <p:cNvSpPr txBox="1"/>
          <p:nvPr/>
        </p:nvSpPr>
        <p:spPr>
          <a:xfrm>
            <a:off x="641762" y="1686278"/>
            <a:ext cx="3562598" cy="4555093"/>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2800"/>
              <a:t>Common coagulant chemicals are shown in Table 8-2</a:t>
            </a:r>
          </a:p>
          <a:p>
            <a:pPr marL="457200" indent="-457200">
              <a:spcBef>
                <a:spcPts val="600"/>
              </a:spcBef>
              <a:spcAft>
                <a:spcPts val="600"/>
              </a:spcAft>
              <a:buFont typeface="Arial" panose="020B0604020202020204" pitchFamily="34" charset="0"/>
              <a:buChar char="•"/>
            </a:pPr>
            <a:r>
              <a:rPr lang="en-US" sz="2800"/>
              <a:t>All coagulants have a very strong positive electrical charge that allows them to attract the negatively charged colloidal particles</a:t>
            </a:r>
          </a:p>
        </p:txBody>
      </p:sp>
    </p:spTree>
    <p:extLst>
      <p:ext uri="{BB962C8B-B14F-4D97-AF65-F5344CB8AC3E}">
        <p14:creationId xmlns:p14="http://schemas.microsoft.com/office/powerpoint/2010/main" val="3317116256"/>
      </p:ext>
    </p:extLst>
  </p:cSld>
  <p:clrMapOvr>
    <a:masterClrMapping/>
  </p:clrMapOvr>
</p:sld>
</file>

<file path=ppt/theme/theme1.xml><?xml version="1.0" encoding="utf-8"?>
<a:theme xmlns:a="http://schemas.openxmlformats.org/drawingml/2006/main" name="Office Theme">
  <a:themeElements>
    <a:clrScheme name="Custom 20">
      <a:dk1>
        <a:srgbClr val="0432F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5749</TotalTime>
  <Words>1368</Words>
  <Application>Microsoft Macintosh PowerPoint</Application>
  <PresentationFormat>Widescreen</PresentationFormat>
  <Paragraphs>140</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CHAPTER 8</vt:lpstr>
      <vt:lpstr>Removal of Nonsettleable Solids</vt:lpstr>
      <vt:lpstr>Process Description</vt:lpstr>
      <vt:lpstr>Suspended, Colloidal, and Dissolved Solids</vt:lpstr>
      <vt:lpstr>Particle Size</vt:lpstr>
      <vt:lpstr>Natural Forces</vt:lpstr>
      <vt:lpstr>Effect of Coagulation and Flocculation</vt:lpstr>
      <vt:lpstr>Effect of Coagulation and Flocculation</vt:lpstr>
      <vt:lpstr>Coagulant Chemicals and Feed Equipment</vt:lpstr>
      <vt:lpstr>Coagulant Aids</vt:lpstr>
      <vt:lpstr>Coagulant Aids</vt:lpstr>
      <vt:lpstr>Chemicals Used to Raise Alkalinity</vt:lpstr>
      <vt:lpstr>Video Clip: Coagulation and Flocculation</vt:lpstr>
      <vt:lpstr>Chemical Purchasing, Receiving, and Quality Control</vt:lpstr>
      <vt:lpstr>Video Clip: Water Treatment Chemicals</vt:lpstr>
      <vt:lpstr>Chemical Feed Equipment – Dry Feeders</vt:lpstr>
      <vt:lpstr>Chemical Feed Equipment – Solution Feeders</vt:lpstr>
      <vt:lpstr>Chemical Feed Equipment – Solution Feeders</vt:lpstr>
      <vt:lpstr>Rapid-Mix Facilities</vt:lpstr>
      <vt:lpstr>Rapid-Mix Facilities</vt:lpstr>
      <vt:lpstr>Rapid-Mix Facilities</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WATER TREATMENT</dc:title>
  <dc:creator>Microsoft Office User</dc:creator>
  <cp:lastModifiedBy>Microsoft Office User</cp:lastModifiedBy>
  <cp:revision>234</cp:revision>
  <cp:lastPrinted>2019-05-16T19:42:56Z</cp:lastPrinted>
  <dcterms:created xsi:type="dcterms:W3CDTF">2019-03-04T23:37:37Z</dcterms:created>
  <dcterms:modified xsi:type="dcterms:W3CDTF">2019-07-26T20:34:53Z</dcterms:modified>
</cp:coreProperties>
</file>